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jpe"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12" r:id="rId2"/>
    <p:sldId id="273" r:id="rId3"/>
    <p:sldId id="272" r:id="rId4"/>
    <p:sldId id="274" r:id="rId5"/>
    <p:sldId id="275" r:id="rId6"/>
    <p:sldId id="276" r:id="rId7"/>
    <p:sldId id="293" r:id="rId8"/>
    <p:sldId id="294" r:id="rId9"/>
    <p:sldId id="295" r:id="rId10"/>
    <p:sldId id="296" r:id="rId11"/>
    <p:sldId id="297" r:id="rId12"/>
    <p:sldId id="298" r:id="rId13"/>
    <p:sldId id="268" r:id="rId14"/>
    <p:sldId id="299" r:id="rId15"/>
    <p:sldId id="300" r:id="rId16"/>
    <p:sldId id="301" r:id="rId17"/>
    <p:sldId id="277" r:id="rId18"/>
    <p:sldId id="302" r:id="rId19"/>
    <p:sldId id="303" r:id="rId20"/>
    <p:sldId id="304" r:id="rId21"/>
    <p:sldId id="305" r:id="rId22"/>
    <p:sldId id="306" r:id="rId23"/>
    <p:sldId id="307" r:id="rId24"/>
    <p:sldId id="308" r:id="rId25"/>
    <p:sldId id="309" r:id="rId26"/>
    <p:sldId id="278" r:id="rId27"/>
    <p:sldId id="256" r:id="rId28"/>
    <p:sldId id="265" r:id="rId29"/>
    <p:sldId id="257" r:id="rId30"/>
    <p:sldId id="258" r:id="rId31"/>
    <p:sldId id="259" r:id="rId32"/>
    <p:sldId id="260" r:id="rId33"/>
    <p:sldId id="262" r:id="rId34"/>
    <p:sldId id="263" r:id="rId35"/>
    <p:sldId id="264" r:id="rId36"/>
    <p:sldId id="261" r:id="rId37"/>
    <p:sldId id="266" r:id="rId38"/>
    <p:sldId id="267"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31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08" userDrawn="1">
          <p15:clr>
            <a:srgbClr val="A4A3A4"/>
          </p15:clr>
        </p15:guide>
        <p15:guide id="2" pos="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43" autoAdjust="0"/>
    <p:restoredTop sz="94660"/>
  </p:normalViewPr>
  <p:slideViewPr>
    <p:cSldViewPr snapToGrid="0" showGuides="1">
      <p:cViewPr>
        <p:scale>
          <a:sx n="81" d="100"/>
          <a:sy n="81" d="100"/>
        </p:scale>
        <p:origin x="-102" y="-36"/>
      </p:cViewPr>
      <p:guideLst>
        <p:guide orient="horz" pos="1008"/>
        <p:guide pos="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t>July</a:t>
            </a:r>
            <a:r>
              <a:rPr lang="en-US" baseline="0" dirty="0"/>
              <a:t> 2018 Marketing Analysis</a:t>
            </a:r>
            <a:endParaRPr lang="en-US" dirty="0"/>
          </a:p>
        </c:rich>
      </c:tx>
      <c:overlay val="0"/>
    </c:title>
    <c:autoTitleDeleted val="0"/>
    <c:view3D>
      <c:rotX val="30"/>
      <c:rotY val="210"/>
      <c:rAngAx val="0"/>
      <c:perspective val="10"/>
    </c:view3D>
    <c:floor>
      <c:thickness val="0"/>
    </c:floor>
    <c:sideWall>
      <c:thickness val="0"/>
    </c:sideWall>
    <c:backWall>
      <c:thickness val="0"/>
    </c:backWall>
    <c:plotArea>
      <c:layout/>
      <c:pie3DChart>
        <c:varyColors val="1"/>
        <c:ser>
          <c:idx val="0"/>
          <c:order val="0"/>
          <c:tx>
            <c:strRef>
              <c:f>'[July Marketing Pie Graph.xlsx]Assets'!$C$1</c:f>
              <c:strCache>
                <c:ptCount val="1"/>
                <c:pt idx="0">
                  <c:v>New Patients Seen2</c:v>
                </c:pt>
              </c:strCache>
            </c:strRef>
          </c:tx>
          <c:spPr>
            <a:ln w="19050"/>
            <a:effectLst>
              <a:outerShdw blurRad="114300" dist="368300" dir="6900000" sx="101000" sy="101000" rotWithShape="0">
                <a:prstClr val="black">
                  <a:alpha val="22000"/>
                </a:prstClr>
              </a:outerShdw>
            </a:effectLst>
            <a:scene3d>
              <a:camera prst="orthographicFront"/>
              <a:lightRig rig="threePt" dir="t"/>
            </a:scene3d>
            <a:sp3d>
              <a:bevelT w="6502400" h="6502400"/>
              <a:bevelB w="6502400" h="6502400"/>
              <a:contourClr>
                <a:srgbClr val="000000"/>
              </a:contourClr>
            </a:sp3d>
          </c:spPr>
          <c:explosion val="10"/>
          <c:dLbls>
            <c:dLbl>
              <c:idx val="0"/>
              <c:layout>
                <c:manualLayout>
                  <c:x val="4.8028639066559367E-2"/>
                  <c:y val="0.17598966752348125"/>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F68-45EF-91EA-027720BCE0CB}"/>
                </c:ext>
              </c:extLst>
            </c:dLbl>
            <c:numFmt formatCode="General" sourceLinked="0"/>
            <c:spPr>
              <a:noFill/>
              <a:ln>
                <a:noFill/>
              </a:ln>
              <a:effectLst/>
            </c:spPr>
            <c:txPr>
              <a:bodyPr/>
              <a:lstStyle/>
              <a:p>
                <a:pPr>
                  <a:defRPr sz="1300" b="1" baseline="0"/>
                </a:pPr>
                <a:endParaRPr lang="en-US"/>
              </a:p>
            </c:txPr>
            <c:dLblPos val="bestFit"/>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'[July Marketing Pie Graph.xlsx]Assets'!$B$2:$B$8</c:f>
              <c:strCache>
                <c:ptCount val="7"/>
                <c:pt idx="0">
                  <c:v>Physicians Marketing</c:v>
                </c:pt>
                <c:pt idx="1">
                  <c:v>Friend/Family Member and Self Referrals</c:v>
                </c:pt>
                <c:pt idx="2">
                  <c:v>Online</c:v>
                </c:pt>
                <c:pt idx="3">
                  <c:v>Florida Health Care</c:v>
                </c:pt>
                <c:pt idx="4">
                  <c:v>Newsletter</c:v>
                </c:pt>
                <c:pt idx="5">
                  <c:v>Yellow Pages</c:v>
                </c:pt>
                <c:pt idx="6">
                  <c:v>Doctor Presentations</c:v>
                </c:pt>
              </c:strCache>
            </c:strRef>
          </c:cat>
          <c:val>
            <c:numRef>
              <c:f>'[July Marketing Pie Graph.xlsx]Assets'!$C$2:$C$8</c:f>
              <c:numCache>
                <c:formatCode>@</c:formatCode>
                <c:ptCount val="7"/>
                <c:pt idx="0">
                  <c:v>63</c:v>
                </c:pt>
                <c:pt idx="1">
                  <c:v>13</c:v>
                </c:pt>
                <c:pt idx="2">
                  <c:v>1</c:v>
                </c:pt>
                <c:pt idx="3">
                  <c:v>1</c:v>
                </c:pt>
                <c:pt idx="4">
                  <c:v>0</c:v>
                </c:pt>
                <c:pt idx="5">
                  <c:v>0</c:v>
                </c:pt>
                <c:pt idx="6">
                  <c:v>0</c:v>
                </c:pt>
              </c:numCache>
            </c:numRef>
          </c:val>
          <c:extLst xmlns:c16r2="http://schemas.microsoft.com/office/drawing/2015/06/chart">
            <c:ext xmlns:c16="http://schemas.microsoft.com/office/drawing/2014/chart" uri="{C3380CC4-5D6E-409C-BE32-E72D297353CC}">
              <c16:uniqueId val="{00000000-5CD0-41D9-8667-C218A5565959}"/>
            </c:ext>
          </c:extLst>
        </c:ser>
        <c:dLbls>
          <c:dLblPos val="bestFit"/>
          <c:showLegendKey val="0"/>
          <c:showVal val="1"/>
          <c:showCatName val="0"/>
          <c:showSerName val="0"/>
          <c:showPercent val="0"/>
          <c:showBubbleSize val="0"/>
          <c:showLeaderLines val="1"/>
        </c:dLbls>
      </c:pie3DChart>
    </c:plotArea>
    <c:plotVisOnly val="1"/>
    <c:dispBlanksAs val="gap"/>
    <c:showDLblsOverMax val="0"/>
  </c:chart>
  <c:spPr>
    <a:ln w="12700">
      <a:solidFill>
        <a:schemeClr val="tx1">
          <a:alpha val="36000"/>
        </a:schemeClr>
      </a:solidFill>
    </a:ln>
    <a:effectLst>
      <a:outerShdw blurRad="50800" dist="50800" dir="2700000" algn="ctr" rotWithShape="0">
        <a:sysClr val="windowText" lastClr="000000"/>
      </a:outerShdw>
    </a:effectLst>
    <a:scene3d>
      <a:camera prst="orthographicFront"/>
      <a:lightRig rig="threePt" dir="t"/>
    </a:scene3d>
    <a:sp3d prstMaterial="powder"/>
  </c:spPr>
  <c:externalData r:id="rId1">
    <c:autoUpdate val="0"/>
  </c:externalData>
</c:chartSpace>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0.svg"/><Relationship Id="rId1" Type="http://schemas.openxmlformats.org/officeDocument/2006/relationships/image" Target="../media/image7.png"/><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svg"/><Relationship Id="rId1" Type="http://schemas.openxmlformats.org/officeDocument/2006/relationships/image" Target="../media/image12.png"/><Relationship Id="rId6" Type="http://schemas.openxmlformats.org/officeDocument/2006/relationships/image" Target="../media/image23.svg"/><Relationship Id="rId5" Type="http://schemas.openxmlformats.org/officeDocument/2006/relationships/image" Target="../media/image14.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14131-0A0C-4ACD-A201-10CAF6EDCD8A}"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3705E997-E909-44F9-B7D4-3A2633783D9C}">
      <dgm:prSet/>
      <dgm:spPr/>
      <dgm:t>
        <a:bodyPr/>
        <a:lstStyle/>
        <a:p>
          <a:r>
            <a:rPr lang="en-US"/>
            <a:t>One of the top two referral sources for audiologists today are physician referrals</a:t>
          </a:r>
        </a:p>
      </dgm:t>
    </dgm:pt>
    <dgm:pt modelId="{CA968595-3FFD-4621-87A1-30CEE9B57160}" type="parTrans" cxnId="{9E7FFD03-F9D6-423D-84D6-91F1E8FFCBC0}">
      <dgm:prSet/>
      <dgm:spPr/>
      <dgm:t>
        <a:bodyPr/>
        <a:lstStyle/>
        <a:p>
          <a:endParaRPr lang="en-US"/>
        </a:p>
      </dgm:t>
    </dgm:pt>
    <dgm:pt modelId="{7C4D99F7-59EC-4BE4-BBD7-3E2C230357AD}" type="sibTrans" cxnId="{9E7FFD03-F9D6-423D-84D6-91F1E8FFCBC0}">
      <dgm:prSet/>
      <dgm:spPr/>
      <dgm:t>
        <a:bodyPr/>
        <a:lstStyle/>
        <a:p>
          <a:endParaRPr lang="en-US"/>
        </a:p>
      </dgm:t>
    </dgm:pt>
    <dgm:pt modelId="{8BFD3652-76FA-46CD-A894-A00615A9D7D1}">
      <dgm:prSet/>
      <dgm:spPr/>
      <dgm:t>
        <a:bodyPr/>
        <a:lstStyle/>
        <a:p>
          <a:r>
            <a:rPr lang="en-US"/>
            <a:t>35% of new patient referrals are physician referrals</a:t>
          </a:r>
        </a:p>
      </dgm:t>
    </dgm:pt>
    <dgm:pt modelId="{79700E0B-E759-4E1B-9537-F8B830113664}" type="parTrans" cxnId="{683CBD4E-4E08-49E8-B0D1-245B133FB062}">
      <dgm:prSet/>
      <dgm:spPr/>
      <dgm:t>
        <a:bodyPr/>
        <a:lstStyle/>
        <a:p>
          <a:endParaRPr lang="en-US"/>
        </a:p>
      </dgm:t>
    </dgm:pt>
    <dgm:pt modelId="{E4BEE204-C3D8-449B-9D13-C4410B9ABB7C}" type="sibTrans" cxnId="{683CBD4E-4E08-49E8-B0D1-245B133FB062}">
      <dgm:prSet/>
      <dgm:spPr/>
      <dgm:t>
        <a:bodyPr/>
        <a:lstStyle/>
        <a:p>
          <a:endParaRPr lang="en-US"/>
        </a:p>
      </dgm:t>
    </dgm:pt>
    <dgm:pt modelId="{C510E0CA-2E1A-4B68-89FF-0174A2A71887}">
      <dgm:prSet/>
      <dgm:spPr/>
      <dgm:t>
        <a:bodyPr/>
        <a:lstStyle/>
        <a:p>
          <a:r>
            <a:rPr lang="en-US"/>
            <a:t>69% indicated that physician marketing was effective</a:t>
          </a:r>
        </a:p>
      </dgm:t>
    </dgm:pt>
    <dgm:pt modelId="{DE4EE226-D68B-4568-B56C-BD53F1E2C06A}" type="parTrans" cxnId="{7E4483CF-045F-492D-97FB-B9836CB32297}">
      <dgm:prSet/>
      <dgm:spPr/>
      <dgm:t>
        <a:bodyPr/>
        <a:lstStyle/>
        <a:p>
          <a:endParaRPr lang="en-US"/>
        </a:p>
      </dgm:t>
    </dgm:pt>
    <dgm:pt modelId="{17966D11-71A1-4662-BA6D-2698205703F9}" type="sibTrans" cxnId="{7E4483CF-045F-492D-97FB-B9836CB32297}">
      <dgm:prSet/>
      <dgm:spPr/>
      <dgm:t>
        <a:bodyPr/>
        <a:lstStyle/>
        <a:p>
          <a:endParaRPr lang="en-US"/>
        </a:p>
      </dgm:t>
    </dgm:pt>
    <dgm:pt modelId="{A08DDC00-4356-4E12-A5D4-A479ED79153E}" type="pres">
      <dgm:prSet presAssocID="{8DA14131-0A0C-4ACD-A201-10CAF6EDCD8A}" presName="hierChild1" presStyleCnt="0">
        <dgm:presLayoutVars>
          <dgm:chPref val="1"/>
          <dgm:dir/>
          <dgm:animOne val="branch"/>
          <dgm:animLvl val="lvl"/>
          <dgm:resizeHandles/>
        </dgm:presLayoutVars>
      </dgm:prSet>
      <dgm:spPr/>
      <dgm:t>
        <a:bodyPr/>
        <a:lstStyle/>
        <a:p>
          <a:endParaRPr lang="en-US"/>
        </a:p>
      </dgm:t>
    </dgm:pt>
    <dgm:pt modelId="{FCD3C63A-FA13-40E2-AAA5-BB1B70B5E0C7}" type="pres">
      <dgm:prSet presAssocID="{3705E997-E909-44F9-B7D4-3A2633783D9C}" presName="hierRoot1" presStyleCnt="0"/>
      <dgm:spPr/>
    </dgm:pt>
    <dgm:pt modelId="{CBEF4592-2BF3-462B-B661-9CA32D08092D}" type="pres">
      <dgm:prSet presAssocID="{3705E997-E909-44F9-B7D4-3A2633783D9C}" presName="composite" presStyleCnt="0"/>
      <dgm:spPr/>
    </dgm:pt>
    <dgm:pt modelId="{FC86AF04-85A6-443B-8A59-90B68FFC6CE6}" type="pres">
      <dgm:prSet presAssocID="{3705E997-E909-44F9-B7D4-3A2633783D9C}" presName="background" presStyleLbl="node0" presStyleIdx="0" presStyleCnt="3"/>
      <dgm:spPr/>
    </dgm:pt>
    <dgm:pt modelId="{1E2D04BC-7BBA-47ED-B0CF-CAF60B6E3E11}" type="pres">
      <dgm:prSet presAssocID="{3705E997-E909-44F9-B7D4-3A2633783D9C}" presName="text" presStyleLbl="fgAcc0" presStyleIdx="0" presStyleCnt="3">
        <dgm:presLayoutVars>
          <dgm:chPref val="3"/>
        </dgm:presLayoutVars>
      </dgm:prSet>
      <dgm:spPr/>
      <dgm:t>
        <a:bodyPr/>
        <a:lstStyle/>
        <a:p>
          <a:endParaRPr lang="en-US"/>
        </a:p>
      </dgm:t>
    </dgm:pt>
    <dgm:pt modelId="{E58D3E00-BF91-4A82-B102-AF7C076B1E11}" type="pres">
      <dgm:prSet presAssocID="{3705E997-E909-44F9-B7D4-3A2633783D9C}" presName="hierChild2" presStyleCnt="0"/>
      <dgm:spPr/>
    </dgm:pt>
    <dgm:pt modelId="{DC1BA50B-021F-4F64-9962-CB73C15E3298}" type="pres">
      <dgm:prSet presAssocID="{8BFD3652-76FA-46CD-A894-A00615A9D7D1}" presName="hierRoot1" presStyleCnt="0"/>
      <dgm:spPr/>
    </dgm:pt>
    <dgm:pt modelId="{5BFF182B-EEE4-447F-B3B4-2B6628F6C73A}" type="pres">
      <dgm:prSet presAssocID="{8BFD3652-76FA-46CD-A894-A00615A9D7D1}" presName="composite" presStyleCnt="0"/>
      <dgm:spPr/>
    </dgm:pt>
    <dgm:pt modelId="{4B8E3602-3292-4C7D-ACCF-154E6B0625DA}" type="pres">
      <dgm:prSet presAssocID="{8BFD3652-76FA-46CD-A894-A00615A9D7D1}" presName="background" presStyleLbl="node0" presStyleIdx="1" presStyleCnt="3"/>
      <dgm:spPr/>
    </dgm:pt>
    <dgm:pt modelId="{3316669B-89E1-4606-8EA2-2E782EF3B641}" type="pres">
      <dgm:prSet presAssocID="{8BFD3652-76FA-46CD-A894-A00615A9D7D1}" presName="text" presStyleLbl="fgAcc0" presStyleIdx="1" presStyleCnt="3">
        <dgm:presLayoutVars>
          <dgm:chPref val="3"/>
        </dgm:presLayoutVars>
      </dgm:prSet>
      <dgm:spPr/>
      <dgm:t>
        <a:bodyPr/>
        <a:lstStyle/>
        <a:p>
          <a:endParaRPr lang="en-US"/>
        </a:p>
      </dgm:t>
    </dgm:pt>
    <dgm:pt modelId="{126C5DE8-B2FB-4652-9830-CE47496652F1}" type="pres">
      <dgm:prSet presAssocID="{8BFD3652-76FA-46CD-A894-A00615A9D7D1}" presName="hierChild2" presStyleCnt="0"/>
      <dgm:spPr/>
    </dgm:pt>
    <dgm:pt modelId="{71DC9007-6D85-4C8B-8518-9EBDA5A358CF}" type="pres">
      <dgm:prSet presAssocID="{C510E0CA-2E1A-4B68-89FF-0174A2A71887}" presName="hierRoot1" presStyleCnt="0"/>
      <dgm:spPr/>
    </dgm:pt>
    <dgm:pt modelId="{B70CF895-7496-444A-85BF-AC34FBBC56FD}" type="pres">
      <dgm:prSet presAssocID="{C510E0CA-2E1A-4B68-89FF-0174A2A71887}" presName="composite" presStyleCnt="0"/>
      <dgm:spPr/>
    </dgm:pt>
    <dgm:pt modelId="{9F4AA0EA-328E-472F-B7ED-38C3B95402FE}" type="pres">
      <dgm:prSet presAssocID="{C510E0CA-2E1A-4B68-89FF-0174A2A71887}" presName="background" presStyleLbl="node0" presStyleIdx="2" presStyleCnt="3"/>
      <dgm:spPr/>
    </dgm:pt>
    <dgm:pt modelId="{9FC61E2D-BED8-4AD4-8BC3-175D56F6FD69}" type="pres">
      <dgm:prSet presAssocID="{C510E0CA-2E1A-4B68-89FF-0174A2A71887}" presName="text" presStyleLbl="fgAcc0" presStyleIdx="2" presStyleCnt="3">
        <dgm:presLayoutVars>
          <dgm:chPref val="3"/>
        </dgm:presLayoutVars>
      </dgm:prSet>
      <dgm:spPr/>
      <dgm:t>
        <a:bodyPr/>
        <a:lstStyle/>
        <a:p>
          <a:endParaRPr lang="en-US"/>
        </a:p>
      </dgm:t>
    </dgm:pt>
    <dgm:pt modelId="{E34726A1-E08B-421F-A23F-F9C9F8CC77C0}" type="pres">
      <dgm:prSet presAssocID="{C510E0CA-2E1A-4B68-89FF-0174A2A71887}" presName="hierChild2" presStyleCnt="0"/>
      <dgm:spPr/>
    </dgm:pt>
  </dgm:ptLst>
  <dgm:cxnLst>
    <dgm:cxn modelId="{FC6671FB-45FF-42EF-8D54-0D9E8487D5BD}" type="presOf" srcId="{8DA14131-0A0C-4ACD-A201-10CAF6EDCD8A}" destId="{A08DDC00-4356-4E12-A5D4-A479ED79153E}" srcOrd="0" destOrd="0" presId="urn:microsoft.com/office/officeart/2005/8/layout/hierarchy1"/>
    <dgm:cxn modelId="{683CBD4E-4E08-49E8-B0D1-245B133FB062}" srcId="{8DA14131-0A0C-4ACD-A201-10CAF6EDCD8A}" destId="{8BFD3652-76FA-46CD-A894-A00615A9D7D1}" srcOrd="1" destOrd="0" parTransId="{79700E0B-E759-4E1B-9537-F8B830113664}" sibTransId="{E4BEE204-C3D8-449B-9D13-C4410B9ABB7C}"/>
    <dgm:cxn modelId="{10EA24B4-B85F-40FE-8ADB-B560E1BFEB4E}" type="presOf" srcId="{C510E0CA-2E1A-4B68-89FF-0174A2A71887}" destId="{9FC61E2D-BED8-4AD4-8BC3-175D56F6FD69}" srcOrd="0" destOrd="0" presId="urn:microsoft.com/office/officeart/2005/8/layout/hierarchy1"/>
    <dgm:cxn modelId="{F4A1C506-E62A-4986-A441-16E22FF1F3E4}" type="presOf" srcId="{3705E997-E909-44F9-B7D4-3A2633783D9C}" destId="{1E2D04BC-7BBA-47ED-B0CF-CAF60B6E3E11}" srcOrd="0" destOrd="0" presId="urn:microsoft.com/office/officeart/2005/8/layout/hierarchy1"/>
    <dgm:cxn modelId="{7E4483CF-045F-492D-97FB-B9836CB32297}" srcId="{8DA14131-0A0C-4ACD-A201-10CAF6EDCD8A}" destId="{C510E0CA-2E1A-4B68-89FF-0174A2A71887}" srcOrd="2" destOrd="0" parTransId="{DE4EE226-D68B-4568-B56C-BD53F1E2C06A}" sibTransId="{17966D11-71A1-4662-BA6D-2698205703F9}"/>
    <dgm:cxn modelId="{9E7FFD03-F9D6-423D-84D6-91F1E8FFCBC0}" srcId="{8DA14131-0A0C-4ACD-A201-10CAF6EDCD8A}" destId="{3705E997-E909-44F9-B7D4-3A2633783D9C}" srcOrd="0" destOrd="0" parTransId="{CA968595-3FFD-4621-87A1-30CEE9B57160}" sibTransId="{7C4D99F7-59EC-4BE4-BBD7-3E2C230357AD}"/>
    <dgm:cxn modelId="{45623586-6ABE-421C-9CE4-818A4589B16C}" type="presOf" srcId="{8BFD3652-76FA-46CD-A894-A00615A9D7D1}" destId="{3316669B-89E1-4606-8EA2-2E782EF3B641}" srcOrd="0" destOrd="0" presId="urn:microsoft.com/office/officeart/2005/8/layout/hierarchy1"/>
    <dgm:cxn modelId="{74094A7B-5B70-457F-88D3-8638552390A5}" type="presParOf" srcId="{A08DDC00-4356-4E12-A5D4-A479ED79153E}" destId="{FCD3C63A-FA13-40E2-AAA5-BB1B70B5E0C7}" srcOrd="0" destOrd="0" presId="urn:microsoft.com/office/officeart/2005/8/layout/hierarchy1"/>
    <dgm:cxn modelId="{F4C2C3C0-74FA-4DFD-BEE8-EAC75E1F809C}" type="presParOf" srcId="{FCD3C63A-FA13-40E2-AAA5-BB1B70B5E0C7}" destId="{CBEF4592-2BF3-462B-B661-9CA32D08092D}" srcOrd="0" destOrd="0" presId="urn:microsoft.com/office/officeart/2005/8/layout/hierarchy1"/>
    <dgm:cxn modelId="{16D7F69B-CA4B-4D1B-9C9A-FA54FDF321CD}" type="presParOf" srcId="{CBEF4592-2BF3-462B-B661-9CA32D08092D}" destId="{FC86AF04-85A6-443B-8A59-90B68FFC6CE6}" srcOrd="0" destOrd="0" presId="urn:microsoft.com/office/officeart/2005/8/layout/hierarchy1"/>
    <dgm:cxn modelId="{E902CFBB-3574-45CD-B32B-F8017CE26094}" type="presParOf" srcId="{CBEF4592-2BF3-462B-B661-9CA32D08092D}" destId="{1E2D04BC-7BBA-47ED-B0CF-CAF60B6E3E11}" srcOrd="1" destOrd="0" presId="urn:microsoft.com/office/officeart/2005/8/layout/hierarchy1"/>
    <dgm:cxn modelId="{8ACAFB8B-330F-4B1B-AC9B-942E08D13B70}" type="presParOf" srcId="{FCD3C63A-FA13-40E2-AAA5-BB1B70B5E0C7}" destId="{E58D3E00-BF91-4A82-B102-AF7C076B1E11}" srcOrd="1" destOrd="0" presId="urn:microsoft.com/office/officeart/2005/8/layout/hierarchy1"/>
    <dgm:cxn modelId="{96FBA912-E3E7-471E-8C67-089226A039A7}" type="presParOf" srcId="{A08DDC00-4356-4E12-A5D4-A479ED79153E}" destId="{DC1BA50B-021F-4F64-9962-CB73C15E3298}" srcOrd="1" destOrd="0" presId="urn:microsoft.com/office/officeart/2005/8/layout/hierarchy1"/>
    <dgm:cxn modelId="{FE83967E-FA33-4A0C-92AC-F71C0A2D8DFF}" type="presParOf" srcId="{DC1BA50B-021F-4F64-9962-CB73C15E3298}" destId="{5BFF182B-EEE4-447F-B3B4-2B6628F6C73A}" srcOrd="0" destOrd="0" presId="urn:microsoft.com/office/officeart/2005/8/layout/hierarchy1"/>
    <dgm:cxn modelId="{D5E31456-82F8-4BF9-B765-390181F5D9FE}" type="presParOf" srcId="{5BFF182B-EEE4-447F-B3B4-2B6628F6C73A}" destId="{4B8E3602-3292-4C7D-ACCF-154E6B0625DA}" srcOrd="0" destOrd="0" presId="urn:microsoft.com/office/officeart/2005/8/layout/hierarchy1"/>
    <dgm:cxn modelId="{3E1D85C3-E762-4537-AF6C-CFC9C13E8D88}" type="presParOf" srcId="{5BFF182B-EEE4-447F-B3B4-2B6628F6C73A}" destId="{3316669B-89E1-4606-8EA2-2E782EF3B641}" srcOrd="1" destOrd="0" presId="urn:microsoft.com/office/officeart/2005/8/layout/hierarchy1"/>
    <dgm:cxn modelId="{717E4D70-7342-4A4D-B4C6-6176F2EB8D67}" type="presParOf" srcId="{DC1BA50B-021F-4F64-9962-CB73C15E3298}" destId="{126C5DE8-B2FB-4652-9830-CE47496652F1}" srcOrd="1" destOrd="0" presId="urn:microsoft.com/office/officeart/2005/8/layout/hierarchy1"/>
    <dgm:cxn modelId="{FD94AB08-178D-478F-9C4D-33FAFB42231D}" type="presParOf" srcId="{A08DDC00-4356-4E12-A5D4-A479ED79153E}" destId="{71DC9007-6D85-4C8B-8518-9EBDA5A358CF}" srcOrd="2" destOrd="0" presId="urn:microsoft.com/office/officeart/2005/8/layout/hierarchy1"/>
    <dgm:cxn modelId="{771A6035-EFDB-4159-889C-AFF5C65735D9}" type="presParOf" srcId="{71DC9007-6D85-4C8B-8518-9EBDA5A358CF}" destId="{B70CF895-7496-444A-85BF-AC34FBBC56FD}" srcOrd="0" destOrd="0" presId="urn:microsoft.com/office/officeart/2005/8/layout/hierarchy1"/>
    <dgm:cxn modelId="{D02B646D-A725-431A-AF7B-2B709DB2AECA}" type="presParOf" srcId="{B70CF895-7496-444A-85BF-AC34FBBC56FD}" destId="{9F4AA0EA-328E-472F-B7ED-38C3B95402FE}" srcOrd="0" destOrd="0" presId="urn:microsoft.com/office/officeart/2005/8/layout/hierarchy1"/>
    <dgm:cxn modelId="{04E208BD-DC07-49D7-BFFA-4801B3DB3B0B}" type="presParOf" srcId="{B70CF895-7496-444A-85BF-AC34FBBC56FD}" destId="{9FC61E2D-BED8-4AD4-8BC3-175D56F6FD69}" srcOrd="1" destOrd="0" presId="urn:microsoft.com/office/officeart/2005/8/layout/hierarchy1"/>
    <dgm:cxn modelId="{22920E5F-A036-42D2-9B82-9C5C4A33B91D}" type="presParOf" srcId="{71DC9007-6D85-4C8B-8518-9EBDA5A358CF}" destId="{E34726A1-E08B-421F-A23F-F9C9F8CC77C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0D8FAA-4BDB-43E7-AC77-EF56B195D7B5}"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4666CC69-7A9F-49C2-912C-A0C384BC94EE}">
      <dgm:prSet/>
      <dgm:spPr/>
      <dgm:t>
        <a:bodyPr/>
        <a:lstStyle/>
        <a:p>
          <a:r>
            <a:rPr lang="en-US"/>
            <a:t>Takes 4 – 6 conversations with the physician or key staff prior to receiving first referral</a:t>
          </a:r>
        </a:p>
      </dgm:t>
    </dgm:pt>
    <dgm:pt modelId="{E6E16CC6-CD48-4672-99B8-7DB54096B9EA}" type="parTrans" cxnId="{C3EB5958-A5B4-45B9-8AE7-7B0C73A0288B}">
      <dgm:prSet/>
      <dgm:spPr/>
      <dgm:t>
        <a:bodyPr/>
        <a:lstStyle/>
        <a:p>
          <a:endParaRPr lang="en-US"/>
        </a:p>
      </dgm:t>
    </dgm:pt>
    <dgm:pt modelId="{2AB310C6-BEAF-4699-8350-BB2FD2921E79}" type="sibTrans" cxnId="{C3EB5958-A5B4-45B9-8AE7-7B0C73A0288B}">
      <dgm:prSet/>
      <dgm:spPr/>
      <dgm:t>
        <a:bodyPr/>
        <a:lstStyle/>
        <a:p>
          <a:endParaRPr lang="en-US"/>
        </a:p>
      </dgm:t>
    </dgm:pt>
    <dgm:pt modelId="{61B032F6-0F2A-469E-A928-FA9FBEAD0A23}">
      <dgm:prSet/>
      <dgm:spPr/>
      <dgm:t>
        <a:bodyPr/>
        <a:lstStyle/>
        <a:p>
          <a:r>
            <a:rPr lang="en-US"/>
            <a:t>Physician referrals have a high appointment rate</a:t>
          </a:r>
        </a:p>
      </dgm:t>
    </dgm:pt>
    <dgm:pt modelId="{1B13C696-1DFD-4D4C-B284-02494D6E8BA1}" type="parTrans" cxnId="{49317237-E390-4D56-9B55-1D797AE52215}">
      <dgm:prSet/>
      <dgm:spPr/>
      <dgm:t>
        <a:bodyPr/>
        <a:lstStyle/>
        <a:p>
          <a:endParaRPr lang="en-US"/>
        </a:p>
      </dgm:t>
    </dgm:pt>
    <dgm:pt modelId="{481885EF-2606-4C2B-A1D5-AEB7EA4F4754}" type="sibTrans" cxnId="{49317237-E390-4D56-9B55-1D797AE52215}">
      <dgm:prSet/>
      <dgm:spPr/>
      <dgm:t>
        <a:bodyPr/>
        <a:lstStyle/>
        <a:p>
          <a:endParaRPr lang="en-US"/>
        </a:p>
      </dgm:t>
    </dgm:pt>
    <dgm:pt modelId="{B5CBDB39-41A4-4703-8ECD-0A587B2C07B1}">
      <dgm:prSet/>
      <dgm:spPr/>
      <dgm:t>
        <a:bodyPr/>
        <a:lstStyle/>
        <a:p>
          <a:r>
            <a:rPr lang="en-US"/>
            <a:t>Physician referrals have a higher conversion rate than any other type referral</a:t>
          </a:r>
        </a:p>
      </dgm:t>
    </dgm:pt>
    <dgm:pt modelId="{251631C4-82D3-4F1F-8853-8480733D99B8}" type="parTrans" cxnId="{F11C8E8B-97B5-4EDA-BD14-6215F2053273}">
      <dgm:prSet/>
      <dgm:spPr/>
      <dgm:t>
        <a:bodyPr/>
        <a:lstStyle/>
        <a:p>
          <a:endParaRPr lang="en-US"/>
        </a:p>
      </dgm:t>
    </dgm:pt>
    <dgm:pt modelId="{B0672FE4-0894-49CA-8A1C-9C1BD6D12ACD}" type="sibTrans" cxnId="{F11C8E8B-97B5-4EDA-BD14-6215F2053273}">
      <dgm:prSet/>
      <dgm:spPr/>
      <dgm:t>
        <a:bodyPr/>
        <a:lstStyle/>
        <a:p>
          <a:endParaRPr lang="en-US"/>
        </a:p>
      </dgm:t>
    </dgm:pt>
    <dgm:pt modelId="{5CFCFF61-BCC0-4CD4-9A52-C9834E3E0944}" type="pres">
      <dgm:prSet presAssocID="{520D8FAA-4BDB-43E7-AC77-EF56B195D7B5}" presName="hierChild1" presStyleCnt="0">
        <dgm:presLayoutVars>
          <dgm:chPref val="1"/>
          <dgm:dir/>
          <dgm:animOne val="branch"/>
          <dgm:animLvl val="lvl"/>
          <dgm:resizeHandles/>
        </dgm:presLayoutVars>
      </dgm:prSet>
      <dgm:spPr/>
      <dgm:t>
        <a:bodyPr/>
        <a:lstStyle/>
        <a:p>
          <a:endParaRPr lang="en-US"/>
        </a:p>
      </dgm:t>
    </dgm:pt>
    <dgm:pt modelId="{0A934907-D431-4953-B55F-D98442D05BC7}" type="pres">
      <dgm:prSet presAssocID="{4666CC69-7A9F-49C2-912C-A0C384BC94EE}" presName="hierRoot1" presStyleCnt="0"/>
      <dgm:spPr/>
    </dgm:pt>
    <dgm:pt modelId="{C32667A9-4EF4-4273-9601-7AC24A73F27E}" type="pres">
      <dgm:prSet presAssocID="{4666CC69-7A9F-49C2-912C-A0C384BC94EE}" presName="composite" presStyleCnt="0"/>
      <dgm:spPr/>
    </dgm:pt>
    <dgm:pt modelId="{2B4A3174-4A78-4B43-89C1-8DC20049E09A}" type="pres">
      <dgm:prSet presAssocID="{4666CC69-7A9F-49C2-912C-A0C384BC94EE}" presName="background" presStyleLbl="node0" presStyleIdx="0" presStyleCnt="3"/>
      <dgm:spPr/>
    </dgm:pt>
    <dgm:pt modelId="{182DAA6D-3837-4324-834C-F8445E373D5D}" type="pres">
      <dgm:prSet presAssocID="{4666CC69-7A9F-49C2-912C-A0C384BC94EE}" presName="text" presStyleLbl="fgAcc0" presStyleIdx="0" presStyleCnt="3">
        <dgm:presLayoutVars>
          <dgm:chPref val="3"/>
        </dgm:presLayoutVars>
      </dgm:prSet>
      <dgm:spPr/>
      <dgm:t>
        <a:bodyPr/>
        <a:lstStyle/>
        <a:p>
          <a:endParaRPr lang="en-US"/>
        </a:p>
      </dgm:t>
    </dgm:pt>
    <dgm:pt modelId="{E5B5D898-7738-4AB9-873E-8FAA401A3E5D}" type="pres">
      <dgm:prSet presAssocID="{4666CC69-7A9F-49C2-912C-A0C384BC94EE}" presName="hierChild2" presStyleCnt="0"/>
      <dgm:spPr/>
    </dgm:pt>
    <dgm:pt modelId="{018AA757-B2E2-4E96-8C9D-8E440823D6E7}" type="pres">
      <dgm:prSet presAssocID="{61B032F6-0F2A-469E-A928-FA9FBEAD0A23}" presName="hierRoot1" presStyleCnt="0"/>
      <dgm:spPr/>
    </dgm:pt>
    <dgm:pt modelId="{5353162C-6CCE-4203-87D1-05C9D49566CE}" type="pres">
      <dgm:prSet presAssocID="{61B032F6-0F2A-469E-A928-FA9FBEAD0A23}" presName="composite" presStyleCnt="0"/>
      <dgm:spPr/>
    </dgm:pt>
    <dgm:pt modelId="{A3ECAAD2-06AD-4CBA-9011-7A7DBBCBBB90}" type="pres">
      <dgm:prSet presAssocID="{61B032F6-0F2A-469E-A928-FA9FBEAD0A23}" presName="background" presStyleLbl="node0" presStyleIdx="1" presStyleCnt="3"/>
      <dgm:spPr/>
    </dgm:pt>
    <dgm:pt modelId="{084CD10C-42B0-4DEF-A154-D5958418579C}" type="pres">
      <dgm:prSet presAssocID="{61B032F6-0F2A-469E-A928-FA9FBEAD0A23}" presName="text" presStyleLbl="fgAcc0" presStyleIdx="1" presStyleCnt="3">
        <dgm:presLayoutVars>
          <dgm:chPref val="3"/>
        </dgm:presLayoutVars>
      </dgm:prSet>
      <dgm:spPr/>
      <dgm:t>
        <a:bodyPr/>
        <a:lstStyle/>
        <a:p>
          <a:endParaRPr lang="en-US"/>
        </a:p>
      </dgm:t>
    </dgm:pt>
    <dgm:pt modelId="{E796FBE9-31AC-4F25-89CD-F075E38A045A}" type="pres">
      <dgm:prSet presAssocID="{61B032F6-0F2A-469E-A928-FA9FBEAD0A23}" presName="hierChild2" presStyleCnt="0"/>
      <dgm:spPr/>
    </dgm:pt>
    <dgm:pt modelId="{CE12883C-3D8D-4FA3-AB7F-652732F4A585}" type="pres">
      <dgm:prSet presAssocID="{B5CBDB39-41A4-4703-8ECD-0A587B2C07B1}" presName="hierRoot1" presStyleCnt="0"/>
      <dgm:spPr/>
    </dgm:pt>
    <dgm:pt modelId="{D36402C8-8B29-46AA-B22B-301A8CABC8F5}" type="pres">
      <dgm:prSet presAssocID="{B5CBDB39-41A4-4703-8ECD-0A587B2C07B1}" presName="composite" presStyleCnt="0"/>
      <dgm:spPr/>
    </dgm:pt>
    <dgm:pt modelId="{C265E61C-FAD4-4944-9E7C-666B0E768763}" type="pres">
      <dgm:prSet presAssocID="{B5CBDB39-41A4-4703-8ECD-0A587B2C07B1}" presName="background" presStyleLbl="node0" presStyleIdx="2" presStyleCnt="3"/>
      <dgm:spPr/>
    </dgm:pt>
    <dgm:pt modelId="{DE9DBEC4-137B-4356-A7A7-589C16BB596A}" type="pres">
      <dgm:prSet presAssocID="{B5CBDB39-41A4-4703-8ECD-0A587B2C07B1}" presName="text" presStyleLbl="fgAcc0" presStyleIdx="2" presStyleCnt="3">
        <dgm:presLayoutVars>
          <dgm:chPref val="3"/>
        </dgm:presLayoutVars>
      </dgm:prSet>
      <dgm:spPr/>
      <dgm:t>
        <a:bodyPr/>
        <a:lstStyle/>
        <a:p>
          <a:endParaRPr lang="en-US"/>
        </a:p>
      </dgm:t>
    </dgm:pt>
    <dgm:pt modelId="{A82FBD70-6259-4D32-882B-922108B7CD46}" type="pres">
      <dgm:prSet presAssocID="{B5CBDB39-41A4-4703-8ECD-0A587B2C07B1}" presName="hierChild2" presStyleCnt="0"/>
      <dgm:spPr/>
    </dgm:pt>
  </dgm:ptLst>
  <dgm:cxnLst>
    <dgm:cxn modelId="{68B4D9CC-97DE-4FF9-93D7-78C61F56FC34}" type="presOf" srcId="{4666CC69-7A9F-49C2-912C-A0C384BC94EE}" destId="{182DAA6D-3837-4324-834C-F8445E373D5D}" srcOrd="0" destOrd="0" presId="urn:microsoft.com/office/officeart/2005/8/layout/hierarchy1"/>
    <dgm:cxn modelId="{8344D04F-AF3C-42FE-AD5D-A4D9E5E2D00D}" type="presOf" srcId="{61B032F6-0F2A-469E-A928-FA9FBEAD0A23}" destId="{084CD10C-42B0-4DEF-A154-D5958418579C}" srcOrd="0" destOrd="0" presId="urn:microsoft.com/office/officeart/2005/8/layout/hierarchy1"/>
    <dgm:cxn modelId="{F11C8E8B-97B5-4EDA-BD14-6215F2053273}" srcId="{520D8FAA-4BDB-43E7-AC77-EF56B195D7B5}" destId="{B5CBDB39-41A4-4703-8ECD-0A587B2C07B1}" srcOrd="2" destOrd="0" parTransId="{251631C4-82D3-4F1F-8853-8480733D99B8}" sibTransId="{B0672FE4-0894-49CA-8A1C-9C1BD6D12ACD}"/>
    <dgm:cxn modelId="{640D6B7A-0050-4A84-9788-AD1C785D9FE8}" type="presOf" srcId="{520D8FAA-4BDB-43E7-AC77-EF56B195D7B5}" destId="{5CFCFF61-BCC0-4CD4-9A52-C9834E3E0944}" srcOrd="0" destOrd="0" presId="urn:microsoft.com/office/officeart/2005/8/layout/hierarchy1"/>
    <dgm:cxn modelId="{C3EB5958-A5B4-45B9-8AE7-7B0C73A0288B}" srcId="{520D8FAA-4BDB-43E7-AC77-EF56B195D7B5}" destId="{4666CC69-7A9F-49C2-912C-A0C384BC94EE}" srcOrd="0" destOrd="0" parTransId="{E6E16CC6-CD48-4672-99B8-7DB54096B9EA}" sibTransId="{2AB310C6-BEAF-4699-8350-BB2FD2921E79}"/>
    <dgm:cxn modelId="{7D2EEF1F-D005-4D99-B41E-763D2B94A33A}" type="presOf" srcId="{B5CBDB39-41A4-4703-8ECD-0A587B2C07B1}" destId="{DE9DBEC4-137B-4356-A7A7-589C16BB596A}" srcOrd="0" destOrd="0" presId="urn:microsoft.com/office/officeart/2005/8/layout/hierarchy1"/>
    <dgm:cxn modelId="{49317237-E390-4D56-9B55-1D797AE52215}" srcId="{520D8FAA-4BDB-43E7-AC77-EF56B195D7B5}" destId="{61B032F6-0F2A-469E-A928-FA9FBEAD0A23}" srcOrd="1" destOrd="0" parTransId="{1B13C696-1DFD-4D4C-B284-02494D6E8BA1}" sibTransId="{481885EF-2606-4C2B-A1D5-AEB7EA4F4754}"/>
    <dgm:cxn modelId="{DEE70908-4833-4AB1-B0F7-F5F937F85978}" type="presParOf" srcId="{5CFCFF61-BCC0-4CD4-9A52-C9834E3E0944}" destId="{0A934907-D431-4953-B55F-D98442D05BC7}" srcOrd="0" destOrd="0" presId="urn:microsoft.com/office/officeart/2005/8/layout/hierarchy1"/>
    <dgm:cxn modelId="{E20FD311-1CA4-4AC3-AE5B-43E1C6A9F3BC}" type="presParOf" srcId="{0A934907-D431-4953-B55F-D98442D05BC7}" destId="{C32667A9-4EF4-4273-9601-7AC24A73F27E}" srcOrd="0" destOrd="0" presId="urn:microsoft.com/office/officeart/2005/8/layout/hierarchy1"/>
    <dgm:cxn modelId="{EC7AE06D-1AC8-4EC1-8D24-0A9300C62315}" type="presParOf" srcId="{C32667A9-4EF4-4273-9601-7AC24A73F27E}" destId="{2B4A3174-4A78-4B43-89C1-8DC20049E09A}" srcOrd="0" destOrd="0" presId="urn:microsoft.com/office/officeart/2005/8/layout/hierarchy1"/>
    <dgm:cxn modelId="{C726F6FD-1918-4BD3-B360-24409616777E}" type="presParOf" srcId="{C32667A9-4EF4-4273-9601-7AC24A73F27E}" destId="{182DAA6D-3837-4324-834C-F8445E373D5D}" srcOrd="1" destOrd="0" presId="urn:microsoft.com/office/officeart/2005/8/layout/hierarchy1"/>
    <dgm:cxn modelId="{DC6514A6-F580-4C5A-B4B6-8877544B3A5A}" type="presParOf" srcId="{0A934907-D431-4953-B55F-D98442D05BC7}" destId="{E5B5D898-7738-4AB9-873E-8FAA401A3E5D}" srcOrd="1" destOrd="0" presId="urn:microsoft.com/office/officeart/2005/8/layout/hierarchy1"/>
    <dgm:cxn modelId="{C5BFFEBF-9BF7-4DC4-AC23-676EBE8249E7}" type="presParOf" srcId="{5CFCFF61-BCC0-4CD4-9A52-C9834E3E0944}" destId="{018AA757-B2E2-4E96-8C9D-8E440823D6E7}" srcOrd="1" destOrd="0" presId="urn:microsoft.com/office/officeart/2005/8/layout/hierarchy1"/>
    <dgm:cxn modelId="{7899A68A-F813-4090-A840-889F5324C2E3}" type="presParOf" srcId="{018AA757-B2E2-4E96-8C9D-8E440823D6E7}" destId="{5353162C-6CCE-4203-87D1-05C9D49566CE}" srcOrd="0" destOrd="0" presId="urn:microsoft.com/office/officeart/2005/8/layout/hierarchy1"/>
    <dgm:cxn modelId="{6E467237-99B4-48A6-A9E8-3F29BB179D9C}" type="presParOf" srcId="{5353162C-6CCE-4203-87D1-05C9D49566CE}" destId="{A3ECAAD2-06AD-4CBA-9011-7A7DBBCBBB90}" srcOrd="0" destOrd="0" presId="urn:microsoft.com/office/officeart/2005/8/layout/hierarchy1"/>
    <dgm:cxn modelId="{198E74CE-1D30-4311-943C-A2724D127C5B}" type="presParOf" srcId="{5353162C-6CCE-4203-87D1-05C9D49566CE}" destId="{084CD10C-42B0-4DEF-A154-D5958418579C}" srcOrd="1" destOrd="0" presId="urn:microsoft.com/office/officeart/2005/8/layout/hierarchy1"/>
    <dgm:cxn modelId="{3114FAF0-3DE2-4F35-91B8-4EA2437A48C1}" type="presParOf" srcId="{018AA757-B2E2-4E96-8C9D-8E440823D6E7}" destId="{E796FBE9-31AC-4F25-89CD-F075E38A045A}" srcOrd="1" destOrd="0" presId="urn:microsoft.com/office/officeart/2005/8/layout/hierarchy1"/>
    <dgm:cxn modelId="{35D91D4A-DDCD-4A8D-8B73-793D6AA9D47A}" type="presParOf" srcId="{5CFCFF61-BCC0-4CD4-9A52-C9834E3E0944}" destId="{CE12883C-3D8D-4FA3-AB7F-652732F4A585}" srcOrd="2" destOrd="0" presId="urn:microsoft.com/office/officeart/2005/8/layout/hierarchy1"/>
    <dgm:cxn modelId="{4815EB88-5A4F-45AC-84AA-60771DDF2B6E}" type="presParOf" srcId="{CE12883C-3D8D-4FA3-AB7F-652732F4A585}" destId="{D36402C8-8B29-46AA-B22B-301A8CABC8F5}" srcOrd="0" destOrd="0" presId="urn:microsoft.com/office/officeart/2005/8/layout/hierarchy1"/>
    <dgm:cxn modelId="{3F843921-8FEC-4D87-BDDD-84B0C3040855}" type="presParOf" srcId="{D36402C8-8B29-46AA-B22B-301A8CABC8F5}" destId="{C265E61C-FAD4-4944-9E7C-666B0E768763}" srcOrd="0" destOrd="0" presId="urn:microsoft.com/office/officeart/2005/8/layout/hierarchy1"/>
    <dgm:cxn modelId="{4E1ED3C2-B565-4520-AF7A-CD91882DFB48}" type="presParOf" srcId="{D36402C8-8B29-46AA-B22B-301A8CABC8F5}" destId="{DE9DBEC4-137B-4356-A7A7-589C16BB596A}" srcOrd="1" destOrd="0" presId="urn:microsoft.com/office/officeart/2005/8/layout/hierarchy1"/>
    <dgm:cxn modelId="{4DF1202F-A795-4679-8054-E58483CE7B58}" type="presParOf" srcId="{CE12883C-3D8D-4FA3-AB7F-652732F4A585}" destId="{A82FBD70-6259-4D32-882B-922108B7CD4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81AD8E-81A6-4893-94A1-CE38EC9626A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FACDAA1-9C75-4DCE-B544-BC85F5A5CB31}">
      <dgm:prSet custT="1"/>
      <dgm:spPr/>
      <dgm:t>
        <a:bodyPr/>
        <a:lstStyle/>
        <a:p>
          <a:r>
            <a:rPr lang="en-US" sz="2400" b="1" dirty="0"/>
            <a:t>OVERVIEW : Challenges and Opportunities</a:t>
          </a:r>
          <a:r>
            <a:rPr lang="en-US" sz="1200" b="1" dirty="0"/>
            <a:t>.</a:t>
          </a:r>
          <a:endParaRPr lang="en-US" sz="1200" dirty="0"/>
        </a:p>
      </dgm:t>
    </dgm:pt>
    <dgm:pt modelId="{25FA9CA7-8C83-4F8F-A41D-43EE2451AB5D}" type="parTrans" cxnId="{41ED07CD-4DD0-4568-ACE2-96D3AC6A8093}">
      <dgm:prSet/>
      <dgm:spPr/>
      <dgm:t>
        <a:bodyPr/>
        <a:lstStyle/>
        <a:p>
          <a:endParaRPr lang="en-US"/>
        </a:p>
      </dgm:t>
    </dgm:pt>
    <dgm:pt modelId="{5BA628A6-1C68-4153-9B52-A511A2F51B48}" type="sibTrans" cxnId="{41ED07CD-4DD0-4568-ACE2-96D3AC6A8093}">
      <dgm:prSet/>
      <dgm:spPr/>
      <dgm:t>
        <a:bodyPr/>
        <a:lstStyle/>
        <a:p>
          <a:endParaRPr lang="en-US"/>
        </a:p>
      </dgm:t>
    </dgm:pt>
    <dgm:pt modelId="{8F2F494D-8C6F-4DDA-AE91-F50C7434109F}">
      <dgm:prSet custT="1"/>
      <dgm:spPr/>
      <dgm:t>
        <a:bodyPr/>
        <a:lstStyle/>
        <a:p>
          <a:r>
            <a:rPr lang="en-US" sz="1400" b="1" dirty="0"/>
            <a:t>US Census Bureau &gt; 320 million US citizens. We estimate prevalence of hearing loss in individuals 12 years and older to be nearly 1 in 8 who has bilateral hearing loss, and nearly 1 in 5 who has unilateral hearing loss.  </a:t>
          </a:r>
          <a:r>
            <a:rPr lang="en-US" sz="1400" dirty="0"/>
            <a:t>Ref: Frank R. Lin MD PhD et al Johns Hopkins University. Arch Int Med/Vol Nov 14 2011.</a:t>
          </a:r>
        </a:p>
      </dgm:t>
    </dgm:pt>
    <dgm:pt modelId="{EEA826B0-5891-4FD2-A0AE-81CB31ED34F2}" type="parTrans" cxnId="{DCF84265-00C6-4803-8979-FCAE0BC39C7F}">
      <dgm:prSet/>
      <dgm:spPr/>
      <dgm:t>
        <a:bodyPr/>
        <a:lstStyle/>
        <a:p>
          <a:endParaRPr lang="en-US"/>
        </a:p>
      </dgm:t>
    </dgm:pt>
    <dgm:pt modelId="{191362C5-5EEC-42F3-BDC2-3965231297AA}" type="sibTrans" cxnId="{DCF84265-00C6-4803-8979-FCAE0BC39C7F}">
      <dgm:prSet/>
      <dgm:spPr/>
      <dgm:t>
        <a:bodyPr/>
        <a:lstStyle/>
        <a:p>
          <a:endParaRPr lang="en-US"/>
        </a:p>
      </dgm:t>
    </dgm:pt>
    <dgm:pt modelId="{254E0E6C-485F-43A3-B8D0-E13FC182FB5D}">
      <dgm:prSet custT="1"/>
      <dgm:spPr/>
      <dgm:t>
        <a:bodyPr/>
        <a:lstStyle/>
        <a:p>
          <a:r>
            <a:rPr lang="en-US" sz="1400" b="1" dirty="0"/>
            <a:t>Of the projected 48 million Americans who have a treatable loss, (&gt;25 dB) approximately  twenty percent  have been treated </a:t>
          </a:r>
          <a:endParaRPr lang="en-US" sz="1400" dirty="0"/>
        </a:p>
      </dgm:t>
    </dgm:pt>
    <dgm:pt modelId="{093E9D44-9A78-4C42-B9BF-C8C60A62D1FC}" type="parTrans" cxnId="{326C6EE6-F452-446D-8E24-1968C36CEFDE}">
      <dgm:prSet/>
      <dgm:spPr/>
      <dgm:t>
        <a:bodyPr/>
        <a:lstStyle/>
        <a:p>
          <a:endParaRPr lang="en-US"/>
        </a:p>
      </dgm:t>
    </dgm:pt>
    <dgm:pt modelId="{554820CE-7DC6-4B70-9B19-EF5873FF2BBC}" type="sibTrans" cxnId="{326C6EE6-F452-446D-8E24-1968C36CEFDE}">
      <dgm:prSet/>
      <dgm:spPr/>
      <dgm:t>
        <a:bodyPr/>
        <a:lstStyle/>
        <a:p>
          <a:endParaRPr lang="en-US"/>
        </a:p>
      </dgm:t>
    </dgm:pt>
    <dgm:pt modelId="{38042AD7-09A4-4DC0-839C-B982A146DE65}">
      <dgm:prSet/>
      <dgm:spPr/>
      <dgm:t>
        <a:bodyPr/>
        <a:lstStyle/>
        <a:p>
          <a:r>
            <a:rPr lang="en-US" b="1"/>
            <a:t>260,000 US Physicians influence approximately $3.0 Trillion in healthcare spending, equal to 19 % of GDP</a:t>
          </a:r>
          <a:endParaRPr lang="en-US"/>
        </a:p>
      </dgm:t>
    </dgm:pt>
    <dgm:pt modelId="{5A211593-703D-461F-9C4A-21C9C77FCA41}" type="parTrans" cxnId="{30E36963-15E1-482D-BA22-D9E8F15C8110}">
      <dgm:prSet/>
      <dgm:spPr/>
      <dgm:t>
        <a:bodyPr/>
        <a:lstStyle/>
        <a:p>
          <a:endParaRPr lang="en-US"/>
        </a:p>
      </dgm:t>
    </dgm:pt>
    <dgm:pt modelId="{B7809FD6-CF6F-49B9-A87A-A7685F78FF49}" type="sibTrans" cxnId="{30E36963-15E1-482D-BA22-D9E8F15C8110}">
      <dgm:prSet/>
      <dgm:spPr/>
      <dgm:t>
        <a:bodyPr/>
        <a:lstStyle/>
        <a:p>
          <a:endParaRPr lang="en-US"/>
        </a:p>
      </dgm:t>
    </dgm:pt>
    <dgm:pt modelId="{E2DCD9DB-21CF-450F-96C3-1EEF88488420}">
      <dgm:prSet/>
      <dgm:spPr/>
      <dgm:t>
        <a:bodyPr/>
        <a:lstStyle/>
        <a:p>
          <a:r>
            <a:rPr lang="en-US" b="1"/>
            <a:t>73 % 0f the US population state they ask a primary care physician or ENT about their hearing loss first</a:t>
          </a:r>
          <a:endParaRPr lang="en-US"/>
        </a:p>
      </dgm:t>
    </dgm:pt>
    <dgm:pt modelId="{790468D2-43B0-4B5B-9BE4-A2684F7EDDFB}" type="parTrans" cxnId="{937CA7E8-93EC-4010-B999-8FA4CD2747DA}">
      <dgm:prSet/>
      <dgm:spPr/>
      <dgm:t>
        <a:bodyPr/>
        <a:lstStyle/>
        <a:p>
          <a:endParaRPr lang="en-US"/>
        </a:p>
      </dgm:t>
    </dgm:pt>
    <dgm:pt modelId="{6CAFD75A-B8EA-4B7F-90BD-535B57D78EF2}" type="sibTrans" cxnId="{937CA7E8-93EC-4010-B999-8FA4CD2747DA}">
      <dgm:prSet/>
      <dgm:spPr/>
      <dgm:t>
        <a:bodyPr/>
        <a:lstStyle/>
        <a:p>
          <a:endParaRPr lang="en-US"/>
        </a:p>
      </dgm:t>
    </dgm:pt>
    <dgm:pt modelId="{E6576949-3750-490E-B1D4-89B2DE10BC42}">
      <dgm:prSet/>
      <dgm:spPr/>
      <dgm:t>
        <a:bodyPr/>
        <a:lstStyle/>
        <a:p>
          <a:r>
            <a:rPr lang="en-US" b="1"/>
            <a:t>Those clinics that do physician outreach well are generating between twenty to thirty percent of their gross revenue as a result of a physician referral. </a:t>
          </a:r>
          <a:r>
            <a:rPr lang="en-US"/>
            <a:t>Ref: Phonak Benchmark Study 2011</a:t>
          </a:r>
        </a:p>
      </dgm:t>
    </dgm:pt>
    <dgm:pt modelId="{655F8A24-07EA-4B93-9EAC-CDB91447EE33}" type="parTrans" cxnId="{5CF697B8-0759-4D00-BE34-2F4E9A7D06E2}">
      <dgm:prSet/>
      <dgm:spPr/>
      <dgm:t>
        <a:bodyPr/>
        <a:lstStyle/>
        <a:p>
          <a:endParaRPr lang="en-US"/>
        </a:p>
      </dgm:t>
    </dgm:pt>
    <dgm:pt modelId="{9F717E5B-4524-47CA-A60F-F9FF3FCECD55}" type="sibTrans" cxnId="{5CF697B8-0759-4D00-BE34-2F4E9A7D06E2}">
      <dgm:prSet/>
      <dgm:spPr/>
      <dgm:t>
        <a:bodyPr/>
        <a:lstStyle/>
        <a:p>
          <a:endParaRPr lang="en-US"/>
        </a:p>
      </dgm:t>
    </dgm:pt>
    <dgm:pt modelId="{594F10D6-CA73-4DB4-91AC-EDE784744F59}">
      <dgm:prSet/>
      <dgm:spPr/>
      <dgm:t>
        <a:bodyPr/>
        <a:lstStyle/>
        <a:p>
          <a:r>
            <a:rPr lang="en-US" b="1"/>
            <a:t>PHYSICIAN REFERRALS TO AUDIOLOGY ARE THE LARGEST UNTAPPED SOURCE OF NEW AUDIOLOGY PATIENTS IN THE US AND WORLD WIDE</a:t>
          </a:r>
          <a:endParaRPr lang="en-US"/>
        </a:p>
      </dgm:t>
    </dgm:pt>
    <dgm:pt modelId="{BB27ABA8-7137-47CF-B630-D2A4B1984AAF}" type="parTrans" cxnId="{239B128B-1CC4-4EAB-817D-245F63260578}">
      <dgm:prSet/>
      <dgm:spPr/>
      <dgm:t>
        <a:bodyPr/>
        <a:lstStyle/>
        <a:p>
          <a:endParaRPr lang="en-US"/>
        </a:p>
      </dgm:t>
    </dgm:pt>
    <dgm:pt modelId="{82CEDF11-8282-4E0C-AFFB-0F29EAE7ECC7}" type="sibTrans" cxnId="{239B128B-1CC4-4EAB-817D-245F63260578}">
      <dgm:prSet/>
      <dgm:spPr/>
      <dgm:t>
        <a:bodyPr/>
        <a:lstStyle/>
        <a:p>
          <a:endParaRPr lang="en-US"/>
        </a:p>
      </dgm:t>
    </dgm:pt>
    <dgm:pt modelId="{71444AE7-24E9-4D16-BE64-6109C161837E}" type="pres">
      <dgm:prSet presAssocID="{9C81AD8E-81A6-4893-94A1-CE38EC9626AE}" presName="vert0" presStyleCnt="0">
        <dgm:presLayoutVars>
          <dgm:dir/>
          <dgm:animOne val="branch"/>
          <dgm:animLvl val="lvl"/>
        </dgm:presLayoutVars>
      </dgm:prSet>
      <dgm:spPr/>
      <dgm:t>
        <a:bodyPr/>
        <a:lstStyle/>
        <a:p>
          <a:endParaRPr lang="en-US"/>
        </a:p>
      </dgm:t>
    </dgm:pt>
    <dgm:pt modelId="{405E29C3-0C1B-4DFF-8E6D-C24F9EAA2D47}" type="pres">
      <dgm:prSet presAssocID="{DFACDAA1-9C75-4DCE-B544-BC85F5A5CB31}" presName="thickLine" presStyleLbl="alignNode1" presStyleIdx="0" presStyleCnt="7"/>
      <dgm:spPr/>
    </dgm:pt>
    <dgm:pt modelId="{2BD7EF45-61FE-4F15-8A06-AE530F86F61C}" type="pres">
      <dgm:prSet presAssocID="{DFACDAA1-9C75-4DCE-B544-BC85F5A5CB31}" presName="horz1" presStyleCnt="0"/>
      <dgm:spPr/>
    </dgm:pt>
    <dgm:pt modelId="{72ED6094-D3D6-432E-AD91-706DBE3B4E98}" type="pres">
      <dgm:prSet presAssocID="{DFACDAA1-9C75-4DCE-B544-BC85F5A5CB31}" presName="tx1" presStyleLbl="revTx" presStyleIdx="0" presStyleCnt="7" custScaleY="84545"/>
      <dgm:spPr/>
      <dgm:t>
        <a:bodyPr/>
        <a:lstStyle/>
        <a:p>
          <a:endParaRPr lang="en-US"/>
        </a:p>
      </dgm:t>
    </dgm:pt>
    <dgm:pt modelId="{BE0A3E7D-7137-4154-AFE0-056DEF7C228A}" type="pres">
      <dgm:prSet presAssocID="{DFACDAA1-9C75-4DCE-B544-BC85F5A5CB31}" presName="vert1" presStyleCnt="0"/>
      <dgm:spPr/>
    </dgm:pt>
    <dgm:pt modelId="{3BADE701-23D0-4C4A-9FB6-78A40D281445}" type="pres">
      <dgm:prSet presAssocID="{8F2F494D-8C6F-4DDA-AE91-F50C7434109F}" presName="thickLine" presStyleLbl="alignNode1" presStyleIdx="1" presStyleCnt="7"/>
      <dgm:spPr/>
    </dgm:pt>
    <dgm:pt modelId="{3627D421-83F4-4ADC-8787-5F259C0A5C43}" type="pres">
      <dgm:prSet presAssocID="{8F2F494D-8C6F-4DDA-AE91-F50C7434109F}" presName="horz1" presStyleCnt="0"/>
      <dgm:spPr/>
    </dgm:pt>
    <dgm:pt modelId="{25602DAF-069F-4167-8016-8DCD831C2D33}" type="pres">
      <dgm:prSet presAssocID="{8F2F494D-8C6F-4DDA-AE91-F50C7434109F}" presName="tx1" presStyleLbl="revTx" presStyleIdx="1" presStyleCnt="7" custScaleY="133208"/>
      <dgm:spPr/>
      <dgm:t>
        <a:bodyPr/>
        <a:lstStyle/>
        <a:p>
          <a:endParaRPr lang="en-US"/>
        </a:p>
      </dgm:t>
    </dgm:pt>
    <dgm:pt modelId="{5D1F4035-9777-4B63-B808-190AAF7190EC}" type="pres">
      <dgm:prSet presAssocID="{8F2F494D-8C6F-4DDA-AE91-F50C7434109F}" presName="vert1" presStyleCnt="0"/>
      <dgm:spPr/>
    </dgm:pt>
    <dgm:pt modelId="{878FBF84-BA23-4C7B-A1ED-197D7EA5D08F}" type="pres">
      <dgm:prSet presAssocID="{254E0E6C-485F-43A3-B8D0-E13FC182FB5D}" presName="thickLine" presStyleLbl="alignNode1" presStyleIdx="2" presStyleCnt="7"/>
      <dgm:spPr/>
    </dgm:pt>
    <dgm:pt modelId="{A15A5078-4A95-42DB-A698-4A060BC6011F}" type="pres">
      <dgm:prSet presAssocID="{254E0E6C-485F-43A3-B8D0-E13FC182FB5D}" presName="horz1" presStyleCnt="0"/>
      <dgm:spPr/>
    </dgm:pt>
    <dgm:pt modelId="{812C5FEA-4B3B-49E7-A95A-EE98D4305016}" type="pres">
      <dgm:prSet presAssocID="{254E0E6C-485F-43A3-B8D0-E13FC182FB5D}" presName="tx1" presStyleLbl="revTx" presStyleIdx="2" presStyleCnt="7"/>
      <dgm:spPr/>
      <dgm:t>
        <a:bodyPr/>
        <a:lstStyle/>
        <a:p>
          <a:endParaRPr lang="en-US"/>
        </a:p>
      </dgm:t>
    </dgm:pt>
    <dgm:pt modelId="{CE4F7567-0268-4179-9422-896C1FDD5FF7}" type="pres">
      <dgm:prSet presAssocID="{254E0E6C-485F-43A3-B8D0-E13FC182FB5D}" presName="vert1" presStyleCnt="0"/>
      <dgm:spPr/>
    </dgm:pt>
    <dgm:pt modelId="{A4A717FD-BAEA-4449-A16D-41F7C093FD3E}" type="pres">
      <dgm:prSet presAssocID="{38042AD7-09A4-4DC0-839C-B982A146DE65}" presName="thickLine" presStyleLbl="alignNode1" presStyleIdx="3" presStyleCnt="7"/>
      <dgm:spPr/>
    </dgm:pt>
    <dgm:pt modelId="{F6588FF5-38BD-4598-A236-D43DD7905689}" type="pres">
      <dgm:prSet presAssocID="{38042AD7-09A4-4DC0-839C-B982A146DE65}" presName="horz1" presStyleCnt="0"/>
      <dgm:spPr/>
    </dgm:pt>
    <dgm:pt modelId="{B8138DA9-4F9A-4278-BE8A-E91EC06A8101}" type="pres">
      <dgm:prSet presAssocID="{38042AD7-09A4-4DC0-839C-B982A146DE65}" presName="tx1" presStyleLbl="revTx" presStyleIdx="3" presStyleCnt="7"/>
      <dgm:spPr/>
      <dgm:t>
        <a:bodyPr/>
        <a:lstStyle/>
        <a:p>
          <a:endParaRPr lang="en-US"/>
        </a:p>
      </dgm:t>
    </dgm:pt>
    <dgm:pt modelId="{4C3B466F-08E6-4528-AF18-C1F084900D12}" type="pres">
      <dgm:prSet presAssocID="{38042AD7-09A4-4DC0-839C-B982A146DE65}" presName="vert1" presStyleCnt="0"/>
      <dgm:spPr/>
    </dgm:pt>
    <dgm:pt modelId="{B865716F-FD73-44F5-8E0B-2544700C3E9A}" type="pres">
      <dgm:prSet presAssocID="{E2DCD9DB-21CF-450F-96C3-1EEF88488420}" presName="thickLine" presStyleLbl="alignNode1" presStyleIdx="4" presStyleCnt="7"/>
      <dgm:spPr/>
    </dgm:pt>
    <dgm:pt modelId="{C1425F92-CD72-4772-9791-D0A6EB60C120}" type="pres">
      <dgm:prSet presAssocID="{E2DCD9DB-21CF-450F-96C3-1EEF88488420}" presName="horz1" presStyleCnt="0"/>
      <dgm:spPr/>
    </dgm:pt>
    <dgm:pt modelId="{955B93A8-AF1C-405E-8EBD-DFDADEC7D08B}" type="pres">
      <dgm:prSet presAssocID="{E2DCD9DB-21CF-450F-96C3-1EEF88488420}" presName="tx1" presStyleLbl="revTx" presStyleIdx="4" presStyleCnt="7"/>
      <dgm:spPr/>
      <dgm:t>
        <a:bodyPr/>
        <a:lstStyle/>
        <a:p>
          <a:endParaRPr lang="en-US"/>
        </a:p>
      </dgm:t>
    </dgm:pt>
    <dgm:pt modelId="{D681B416-3FDB-449E-8500-4ED7FF3F112C}" type="pres">
      <dgm:prSet presAssocID="{E2DCD9DB-21CF-450F-96C3-1EEF88488420}" presName="vert1" presStyleCnt="0"/>
      <dgm:spPr/>
    </dgm:pt>
    <dgm:pt modelId="{034C2413-C3D4-4B8C-BBD0-E3FFE0676EC3}" type="pres">
      <dgm:prSet presAssocID="{E6576949-3750-490E-B1D4-89B2DE10BC42}" presName="thickLine" presStyleLbl="alignNode1" presStyleIdx="5" presStyleCnt="7"/>
      <dgm:spPr/>
    </dgm:pt>
    <dgm:pt modelId="{5FDEC83C-E379-42A7-9F0B-90B9F499BE4E}" type="pres">
      <dgm:prSet presAssocID="{E6576949-3750-490E-B1D4-89B2DE10BC42}" presName="horz1" presStyleCnt="0"/>
      <dgm:spPr/>
    </dgm:pt>
    <dgm:pt modelId="{FEA09BC7-AD92-4389-98D9-9B54BE4F7C82}" type="pres">
      <dgm:prSet presAssocID="{E6576949-3750-490E-B1D4-89B2DE10BC42}" presName="tx1" presStyleLbl="revTx" presStyleIdx="5" presStyleCnt="7"/>
      <dgm:spPr/>
      <dgm:t>
        <a:bodyPr/>
        <a:lstStyle/>
        <a:p>
          <a:endParaRPr lang="en-US"/>
        </a:p>
      </dgm:t>
    </dgm:pt>
    <dgm:pt modelId="{F1FF280D-992D-4041-AF75-02B896926D65}" type="pres">
      <dgm:prSet presAssocID="{E6576949-3750-490E-B1D4-89B2DE10BC42}" presName="vert1" presStyleCnt="0"/>
      <dgm:spPr/>
    </dgm:pt>
    <dgm:pt modelId="{17683740-1435-4E9D-BB67-887E5A32BFA7}" type="pres">
      <dgm:prSet presAssocID="{594F10D6-CA73-4DB4-91AC-EDE784744F59}" presName="thickLine" presStyleLbl="alignNode1" presStyleIdx="6" presStyleCnt="7"/>
      <dgm:spPr/>
    </dgm:pt>
    <dgm:pt modelId="{11953925-1B6B-49CB-9398-3DE0A03C0B1F}" type="pres">
      <dgm:prSet presAssocID="{594F10D6-CA73-4DB4-91AC-EDE784744F59}" presName="horz1" presStyleCnt="0"/>
      <dgm:spPr/>
    </dgm:pt>
    <dgm:pt modelId="{647233D0-20D1-4ABB-BD86-04ED6F1B8C0D}" type="pres">
      <dgm:prSet presAssocID="{594F10D6-CA73-4DB4-91AC-EDE784744F59}" presName="tx1" presStyleLbl="revTx" presStyleIdx="6" presStyleCnt="7"/>
      <dgm:spPr/>
      <dgm:t>
        <a:bodyPr/>
        <a:lstStyle/>
        <a:p>
          <a:endParaRPr lang="en-US"/>
        </a:p>
      </dgm:t>
    </dgm:pt>
    <dgm:pt modelId="{A629567B-AA29-4E30-BD82-F94C3A005EA4}" type="pres">
      <dgm:prSet presAssocID="{594F10D6-CA73-4DB4-91AC-EDE784744F59}" presName="vert1" presStyleCnt="0"/>
      <dgm:spPr/>
    </dgm:pt>
  </dgm:ptLst>
  <dgm:cxnLst>
    <dgm:cxn modelId="{239B128B-1CC4-4EAB-817D-245F63260578}" srcId="{9C81AD8E-81A6-4893-94A1-CE38EC9626AE}" destId="{594F10D6-CA73-4DB4-91AC-EDE784744F59}" srcOrd="6" destOrd="0" parTransId="{BB27ABA8-7137-47CF-B630-D2A4B1984AAF}" sibTransId="{82CEDF11-8282-4E0C-AFFB-0F29EAE7ECC7}"/>
    <dgm:cxn modelId="{C9AF3E46-126A-4977-A61B-D7A87845A6D4}" type="presOf" srcId="{9C81AD8E-81A6-4893-94A1-CE38EC9626AE}" destId="{71444AE7-24E9-4D16-BE64-6109C161837E}" srcOrd="0" destOrd="0" presId="urn:microsoft.com/office/officeart/2008/layout/LinedList"/>
    <dgm:cxn modelId="{41ED07CD-4DD0-4568-ACE2-96D3AC6A8093}" srcId="{9C81AD8E-81A6-4893-94A1-CE38EC9626AE}" destId="{DFACDAA1-9C75-4DCE-B544-BC85F5A5CB31}" srcOrd="0" destOrd="0" parTransId="{25FA9CA7-8C83-4F8F-A41D-43EE2451AB5D}" sibTransId="{5BA628A6-1C68-4153-9B52-A511A2F51B48}"/>
    <dgm:cxn modelId="{326C6EE6-F452-446D-8E24-1968C36CEFDE}" srcId="{9C81AD8E-81A6-4893-94A1-CE38EC9626AE}" destId="{254E0E6C-485F-43A3-B8D0-E13FC182FB5D}" srcOrd="2" destOrd="0" parTransId="{093E9D44-9A78-4C42-B9BF-C8C60A62D1FC}" sibTransId="{554820CE-7DC6-4B70-9B19-EF5873FF2BBC}"/>
    <dgm:cxn modelId="{0ECA5C75-8B84-4C72-806A-3A7E230B670E}" type="presOf" srcId="{8F2F494D-8C6F-4DDA-AE91-F50C7434109F}" destId="{25602DAF-069F-4167-8016-8DCD831C2D33}" srcOrd="0" destOrd="0" presId="urn:microsoft.com/office/officeart/2008/layout/LinedList"/>
    <dgm:cxn modelId="{3FC01BB4-D686-489E-811D-E74A707CF535}" type="presOf" srcId="{254E0E6C-485F-43A3-B8D0-E13FC182FB5D}" destId="{812C5FEA-4B3B-49E7-A95A-EE98D4305016}" srcOrd="0" destOrd="0" presId="urn:microsoft.com/office/officeart/2008/layout/LinedList"/>
    <dgm:cxn modelId="{B1778D20-8F82-4D6E-8960-41A1EB91E719}" type="presOf" srcId="{E6576949-3750-490E-B1D4-89B2DE10BC42}" destId="{FEA09BC7-AD92-4389-98D9-9B54BE4F7C82}" srcOrd="0" destOrd="0" presId="urn:microsoft.com/office/officeart/2008/layout/LinedList"/>
    <dgm:cxn modelId="{BFB4D2BE-999E-4E12-8D32-1947A92A14E7}" type="presOf" srcId="{38042AD7-09A4-4DC0-839C-B982A146DE65}" destId="{B8138DA9-4F9A-4278-BE8A-E91EC06A8101}" srcOrd="0" destOrd="0" presId="urn:microsoft.com/office/officeart/2008/layout/LinedList"/>
    <dgm:cxn modelId="{5685BB1C-347D-494F-ABF8-1A77B09255CE}" type="presOf" srcId="{DFACDAA1-9C75-4DCE-B544-BC85F5A5CB31}" destId="{72ED6094-D3D6-432E-AD91-706DBE3B4E98}" srcOrd="0" destOrd="0" presId="urn:microsoft.com/office/officeart/2008/layout/LinedList"/>
    <dgm:cxn modelId="{5CF697B8-0759-4D00-BE34-2F4E9A7D06E2}" srcId="{9C81AD8E-81A6-4893-94A1-CE38EC9626AE}" destId="{E6576949-3750-490E-B1D4-89B2DE10BC42}" srcOrd="5" destOrd="0" parTransId="{655F8A24-07EA-4B93-9EAC-CDB91447EE33}" sibTransId="{9F717E5B-4524-47CA-A60F-F9FF3FCECD55}"/>
    <dgm:cxn modelId="{DCF84265-00C6-4803-8979-FCAE0BC39C7F}" srcId="{9C81AD8E-81A6-4893-94A1-CE38EC9626AE}" destId="{8F2F494D-8C6F-4DDA-AE91-F50C7434109F}" srcOrd="1" destOrd="0" parTransId="{EEA826B0-5891-4FD2-A0AE-81CB31ED34F2}" sibTransId="{191362C5-5EEC-42F3-BDC2-3965231297AA}"/>
    <dgm:cxn modelId="{937CA7E8-93EC-4010-B999-8FA4CD2747DA}" srcId="{9C81AD8E-81A6-4893-94A1-CE38EC9626AE}" destId="{E2DCD9DB-21CF-450F-96C3-1EEF88488420}" srcOrd="4" destOrd="0" parTransId="{790468D2-43B0-4B5B-9BE4-A2684F7EDDFB}" sibTransId="{6CAFD75A-B8EA-4B7F-90BD-535B57D78EF2}"/>
    <dgm:cxn modelId="{2C97B9EF-0C41-4C7C-8133-ACD61D4C4091}" type="presOf" srcId="{E2DCD9DB-21CF-450F-96C3-1EEF88488420}" destId="{955B93A8-AF1C-405E-8EBD-DFDADEC7D08B}" srcOrd="0" destOrd="0" presId="urn:microsoft.com/office/officeart/2008/layout/LinedList"/>
    <dgm:cxn modelId="{30E36963-15E1-482D-BA22-D9E8F15C8110}" srcId="{9C81AD8E-81A6-4893-94A1-CE38EC9626AE}" destId="{38042AD7-09A4-4DC0-839C-B982A146DE65}" srcOrd="3" destOrd="0" parTransId="{5A211593-703D-461F-9C4A-21C9C77FCA41}" sibTransId="{B7809FD6-CF6F-49B9-A87A-A7685F78FF49}"/>
    <dgm:cxn modelId="{2FA705AA-1F9A-4687-BCBB-C8716A05D170}" type="presOf" srcId="{594F10D6-CA73-4DB4-91AC-EDE784744F59}" destId="{647233D0-20D1-4ABB-BD86-04ED6F1B8C0D}" srcOrd="0" destOrd="0" presId="urn:microsoft.com/office/officeart/2008/layout/LinedList"/>
    <dgm:cxn modelId="{981BC811-AB08-40CC-8093-FEE1E676F8AA}" type="presParOf" srcId="{71444AE7-24E9-4D16-BE64-6109C161837E}" destId="{405E29C3-0C1B-4DFF-8E6D-C24F9EAA2D47}" srcOrd="0" destOrd="0" presId="urn:microsoft.com/office/officeart/2008/layout/LinedList"/>
    <dgm:cxn modelId="{FCFD8227-F997-43E3-8AE1-37367B783FB1}" type="presParOf" srcId="{71444AE7-24E9-4D16-BE64-6109C161837E}" destId="{2BD7EF45-61FE-4F15-8A06-AE530F86F61C}" srcOrd="1" destOrd="0" presId="urn:microsoft.com/office/officeart/2008/layout/LinedList"/>
    <dgm:cxn modelId="{24C43F05-B277-438A-BF2E-51F47B40B159}" type="presParOf" srcId="{2BD7EF45-61FE-4F15-8A06-AE530F86F61C}" destId="{72ED6094-D3D6-432E-AD91-706DBE3B4E98}" srcOrd="0" destOrd="0" presId="urn:microsoft.com/office/officeart/2008/layout/LinedList"/>
    <dgm:cxn modelId="{622B1826-7848-4D61-8054-0F5988CC9530}" type="presParOf" srcId="{2BD7EF45-61FE-4F15-8A06-AE530F86F61C}" destId="{BE0A3E7D-7137-4154-AFE0-056DEF7C228A}" srcOrd="1" destOrd="0" presId="urn:microsoft.com/office/officeart/2008/layout/LinedList"/>
    <dgm:cxn modelId="{381E9852-FBD8-4945-A5D9-8D2F0EA2AF15}" type="presParOf" srcId="{71444AE7-24E9-4D16-BE64-6109C161837E}" destId="{3BADE701-23D0-4C4A-9FB6-78A40D281445}" srcOrd="2" destOrd="0" presId="urn:microsoft.com/office/officeart/2008/layout/LinedList"/>
    <dgm:cxn modelId="{159BD737-B7E1-4A55-BDFD-2301F19A8D3A}" type="presParOf" srcId="{71444AE7-24E9-4D16-BE64-6109C161837E}" destId="{3627D421-83F4-4ADC-8787-5F259C0A5C43}" srcOrd="3" destOrd="0" presId="urn:microsoft.com/office/officeart/2008/layout/LinedList"/>
    <dgm:cxn modelId="{090ADFB1-BFBB-4B15-8096-8647B85D222D}" type="presParOf" srcId="{3627D421-83F4-4ADC-8787-5F259C0A5C43}" destId="{25602DAF-069F-4167-8016-8DCD831C2D33}" srcOrd="0" destOrd="0" presId="urn:microsoft.com/office/officeart/2008/layout/LinedList"/>
    <dgm:cxn modelId="{44F786DA-0A24-433A-9D10-2B589F2388B1}" type="presParOf" srcId="{3627D421-83F4-4ADC-8787-5F259C0A5C43}" destId="{5D1F4035-9777-4B63-B808-190AAF7190EC}" srcOrd="1" destOrd="0" presId="urn:microsoft.com/office/officeart/2008/layout/LinedList"/>
    <dgm:cxn modelId="{5A1C8EE2-3562-45EA-9181-31C93EA4D488}" type="presParOf" srcId="{71444AE7-24E9-4D16-BE64-6109C161837E}" destId="{878FBF84-BA23-4C7B-A1ED-197D7EA5D08F}" srcOrd="4" destOrd="0" presId="urn:microsoft.com/office/officeart/2008/layout/LinedList"/>
    <dgm:cxn modelId="{DEB989CF-6998-4A2A-8D57-FF893FF2A47A}" type="presParOf" srcId="{71444AE7-24E9-4D16-BE64-6109C161837E}" destId="{A15A5078-4A95-42DB-A698-4A060BC6011F}" srcOrd="5" destOrd="0" presId="urn:microsoft.com/office/officeart/2008/layout/LinedList"/>
    <dgm:cxn modelId="{578EDC24-2163-4CD4-BE49-75663FCE920E}" type="presParOf" srcId="{A15A5078-4A95-42DB-A698-4A060BC6011F}" destId="{812C5FEA-4B3B-49E7-A95A-EE98D4305016}" srcOrd="0" destOrd="0" presId="urn:microsoft.com/office/officeart/2008/layout/LinedList"/>
    <dgm:cxn modelId="{134E93DA-D2ED-4729-A6D9-0BB5D9B78663}" type="presParOf" srcId="{A15A5078-4A95-42DB-A698-4A060BC6011F}" destId="{CE4F7567-0268-4179-9422-896C1FDD5FF7}" srcOrd="1" destOrd="0" presId="urn:microsoft.com/office/officeart/2008/layout/LinedList"/>
    <dgm:cxn modelId="{D559E220-3200-4CE2-A846-D5DCE9671463}" type="presParOf" srcId="{71444AE7-24E9-4D16-BE64-6109C161837E}" destId="{A4A717FD-BAEA-4449-A16D-41F7C093FD3E}" srcOrd="6" destOrd="0" presId="urn:microsoft.com/office/officeart/2008/layout/LinedList"/>
    <dgm:cxn modelId="{28235838-EB27-480E-A5E6-37224E898870}" type="presParOf" srcId="{71444AE7-24E9-4D16-BE64-6109C161837E}" destId="{F6588FF5-38BD-4598-A236-D43DD7905689}" srcOrd="7" destOrd="0" presId="urn:microsoft.com/office/officeart/2008/layout/LinedList"/>
    <dgm:cxn modelId="{B887865C-DB61-493A-8357-BF31414A8E45}" type="presParOf" srcId="{F6588FF5-38BD-4598-A236-D43DD7905689}" destId="{B8138DA9-4F9A-4278-BE8A-E91EC06A8101}" srcOrd="0" destOrd="0" presId="urn:microsoft.com/office/officeart/2008/layout/LinedList"/>
    <dgm:cxn modelId="{59E66F47-EAC2-494B-A4B1-FF30B800AA21}" type="presParOf" srcId="{F6588FF5-38BD-4598-A236-D43DD7905689}" destId="{4C3B466F-08E6-4528-AF18-C1F084900D12}" srcOrd="1" destOrd="0" presId="urn:microsoft.com/office/officeart/2008/layout/LinedList"/>
    <dgm:cxn modelId="{B1F39770-550B-4A74-BED9-0D56DE5B26D5}" type="presParOf" srcId="{71444AE7-24E9-4D16-BE64-6109C161837E}" destId="{B865716F-FD73-44F5-8E0B-2544700C3E9A}" srcOrd="8" destOrd="0" presId="urn:microsoft.com/office/officeart/2008/layout/LinedList"/>
    <dgm:cxn modelId="{6287FF07-39DF-4970-852E-DEE4097C9C4E}" type="presParOf" srcId="{71444AE7-24E9-4D16-BE64-6109C161837E}" destId="{C1425F92-CD72-4772-9791-D0A6EB60C120}" srcOrd="9" destOrd="0" presId="urn:microsoft.com/office/officeart/2008/layout/LinedList"/>
    <dgm:cxn modelId="{DF476747-BB32-4272-86B6-27476A415111}" type="presParOf" srcId="{C1425F92-CD72-4772-9791-D0A6EB60C120}" destId="{955B93A8-AF1C-405E-8EBD-DFDADEC7D08B}" srcOrd="0" destOrd="0" presId="urn:microsoft.com/office/officeart/2008/layout/LinedList"/>
    <dgm:cxn modelId="{2B5DEB2F-07B0-478F-B2B9-FB2914C397ED}" type="presParOf" srcId="{C1425F92-CD72-4772-9791-D0A6EB60C120}" destId="{D681B416-3FDB-449E-8500-4ED7FF3F112C}" srcOrd="1" destOrd="0" presId="urn:microsoft.com/office/officeart/2008/layout/LinedList"/>
    <dgm:cxn modelId="{0B8A0FD6-8640-4343-8F0A-87E6052A0FD9}" type="presParOf" srcId="{71444AE7-24E9-4D16-BE64-6109C161837E}" destId="{034C2413-C3D4-4B8C-BBD0-E3FFE0676EC3}" srcOrd="10" destOrd="0" presId="urn:microsoft.com/office/officeart/2008/layout/LinedList"/>
    <dgm:cxn modelId="{15617C37-5278-4CD7-B241-674054AB6AF8}" type="presParOf" srcId="{71444AE7-24E9-4D16-BE64-6109C161837E}" destId="{5FDEC83C-E379-42A7-9F0B-90B9F499BE4E}" srcOrd="11" destOrd="0" presId="urn:microsoft.com/office/officeart/2008/layout/LinedList"/>
    <dgm:cxn modelId="{C63D8300-8C67-4D45-AF74-25A6BBBAD9D9}" type="presParOf" srcId="{5FDEC83C-E379-42A7-9F0B-90B9F499BE4E}" destId="{FEA09BC7-AD92-4389-98D9-9B54BE4F7C82}" srcOrd="0" destOrd="0" presId="urn:microsoft.com/office/officeart/2008/layout/LinedList"/>
    <dgm:cxn modelId="{EC924F79-E100-44A6-9FDA-44A5ABCA01FB}" type="presParOf" srcId="{5FDEC83C-E379-42A7-9F0B-90B9F499BE4E}" destId="{F1FF280D-992D-4041-AF75-02B896926D65}" srcOrd="1" destOrd="0" presId="urn:microsoft.com/office/officeart/2008/layout/LinedList"/>
    <dgm:cxn modelId="{DB657EC7-56A6-4103-8C05-F73A1548CE4E}" type="presParOf" srcId="{71444AE7-24E9-4D16-BE64-6109C161837E}" destId="{17683740-1435-4E9D-BB67-887E5A32BFA7}" srcOrd="12" destOrd="0" presId="urn:microsoft.com/office/officeart/2008/layout/LinedList"/>
    <dgm:cxn modelId="{BC21701D-8685-4F03-BE81-B9F7030B6EA3}" type="presParOf" srcId="{71444AE7-24E9-4D16-BE64-6109C161837E}" destId="{11953925-1B6B-49CB-9398-3DE0A03C0B1F}" srcOrd="13" destOrd="0" presId="urn:microsoft.com/office/officeart/2008/layout/LinedList"/>
    <dgm:cxn modelId="{158E0100-0A65-4690-B7FB-534CFA3208CF}" type="presParOf" srcId="{11953925-1B6B-49CB-9398-3DE0A03C0B1F}" destId="{647233D0-20D1-4ABB-BD86-04ED6F1B8C0D}" srcOrd="0" destOrd="0" presId="urn:microsoft.com/office/officeart/2008/layout/LinedList"/>
    <dgm:cxn modelId="{271FB8DD-2127-4C98-91EE-4DF7BCD4FD4F}" type="presParOf" srcId="{11953925-1B6B-49CB-9398-3DE0A03C0B1F}" destId="{A629567B-AA29-4E30-BD82-F94C3A005EA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4B6127-D867-4826-9969-5E82E038547B}"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13B36E38-CCFC-44D8-AB87-3687D5DBF669}">
      <dgm:prSet custT="1"/>
      <dgm:spPr/>
      <dgm:t>
        <a:bodyPr/>
        <a:lstStyle/>
        <a:p>
          <a:r>
            <a:rPr lang="en-US" sz="1800" b="1" dirty="0"/>
            <a:t>LOOKING AHEAD:</a:t>
          </a:r>
          <a:endParaRPr lang="en-US" sz="1800" dirty="0"/>
        </a:p>
      </dgm:t>
    </dgm:pt>
    <dgm:pt modelId="{EAB056B4-F34C-4E1B-89B3-D056808439C9}" type="parTrans" cxnId="{EFA4F540-2671-4FA9-9E8F-7E9BF8842ED5}">
      <dgm:prSet/>
      <dgm:spPr/>
      <dgm:t>
        <a:bodyPr/>
        <a:lstStyle/>
        <a:p>
          <a:endParaRPr lang="en-US"/>
        </a:p>
      </dgm:t>
    </dgm:pt>
    <dgm:pt modelId="{D2A7C7D2-7547-4ECD-A51D-071C4E0764B0}" type="sibTrans" cxnId="{EFA4F540-2671-4FA9-9E8F-7E9BF8842ED5}">
      <dgm:prSet/>
      <dgm:spPr/>
      <dgm:t>
        <a:bodyPr/>
        <a:lstStyle/>
        <a:p>
          <a:endParaRPr lang="en-US"/>
        </a:p>
      </dgm:t>
    </dgm:pt>
    <dgm:pt modelId="{BB08DD01-4050-464E-A855-325218B31782}">
      <dgm:prSet custT="1"/>
      <dgm:spPr/>
      <dgm:t>
        <a:bodyPr/>
        <a:lstStyle/>
        <a:p>
          <a:r>
            <a:rPr lang="en-US" sz="1800" b="1" dirty="0"/>
            <a:t>Create multi-channel marketing strategies </a:t>
          </a:r>
          <a:endParaRPr lang="en-US" sz="1800" dirty="0"/>
        </a:p>
      </dgm:t>
    </dgm:pt>
    <dgm:pt modelId="{4B6BDB7C-E7D3-4575-9B9E-08149A7DB3AC}" type="parTrans" cxnId="{2F6ED323-B088-402B-B5F6-5C9DC71E87A1}">
      <dgm:prSet/>
      <dgm:spPr/>
      <dgm:t>
        <a:bodyPr/>
        <a:lstStyle/>
        <a:p>
          <a:endParaRPr lang="en-US"/>
        </a:p>
      </dgm:t>
    </dgm:pt>
    <dgm:pt modelId="{47C592D2-A2E5-46A2-A2C6-D7495EF1794B}" type="sibTrans" cxnId="{2F6ED323-B088-402B-B5F6-5C9DC71E87A1}">
      <dgm:prSet/>
      <dgm:spPr/>
      <dgm:t>
        <a:bodyPr/>
        <a:lstStyle/>
        <a:p>
          <a:endParaRPr lang="en-US"/>
        </a:p>
      </dgm:t>
    </dgm:pt>
    <dgm:pt modelId="{37E72FFA-8A31-42F3-9C7D-F4FF77130EE4}">
      <dgm:prSet custT="1"/>
      <dgm:spPr/>
      <dgm:t>
        <a:bodyPr/>
        <a:lstStyle/>
        <a:p>
          <a:r>
            <a:rPr lang="en-US" sz="1800" b="1" dirty="0"/>
            <a:t>Understand Managed Care, Medicare &amp; Medicaid reimbursement policies – Dr. Kim </a:t>
          </a:r>
          <a:r>
            <a:rPr lang="en-US" sz="1800" b="1" dirty="0" err="1"/>
            <a:t>Cavitt’s</a:t>
          </a:r>
          <a:r>
            <a:rPr lang="en-US" sz="1800" b="1" dirty="0"/>
            <a:t> Boot Camp</a:t>
          </a:r>
          <a:endParaRPr lang="en-US" sz="1800" dirty="0"/>
        </a:p>
      </dgm:t>
    </dgm:pt>
    <dgm:pt modelId="{480A7841-E2E0-4727-B5DE-20097E1A6086}" type="parTrans" cxnId="{0979F3C6-36A1-4C9D-896E-BA6D5969D07D}">
      <dgm:prSet/>
      <dgm:spPr/>
      <dgm:t>
        <a:bodyPr/>
        <a:lstStyle/>
        <a:p>
          <a:endParaRPr lang="en-US"/>
        </a:p>
      </dgm:t>
    </dgm:pt>
    <dgm:pt modelId="{64324270-E880-4E9B-8CF0-B8E6E2020740}" type="sibTrans" cxnId="{0979F3C6-36A1-4C9D-896E-BA6D5969D07D}">
      <dgm:prSet/>
      <dgm:spPr/>
      <dgm:t>
        <a:bodyPr/>
        <a:lstStyle/>
        <a:p>
          <a:endParaRPr lang="en-US"/>
        </a:p>
      </dgm:t>
    </dgm:pt>
    <dgm:pt modelId="{6A89595B-7D0B-46E8-A7AD-0D16AF706C83}">
      <dgm:prSet/>
      <dgm:spPr/>
      <dgm:t>
        <a:bodyPr/>
        <a:lstStyle/>
        <a:p>
          <a:r>
            <a:rPr lang="en-US" b="1" dirty="0"/>
            <a:t>Implement </a:t>
          </a:r>
          <a:r>
            <a:rPr lang="en-US" b="1" dirty="0" smtClean="0"/>
            <a:t>a collaborative </a:t>
          </a:r>
          <a:r>
            <a:rPr lang="en-US" b="1" dirty="0"/>
            <a:t>inter-disciplinary approach to your MD </a:t>
          </a:r>
          <a:r>
            <a:rPr lang="en-US" b="1" dirty="0" smtClean="0"/>
            <a:t>marketing process </a:t>
          </a:r>
          <a:r>
            <a:rPr lang="en-US" b="1" dirty="0"/>
            <a:t>– choose physicians who have patients in common with your practice, </a:t>
          </a:r>
          <a:r>
            <a:rPr lang="en-US" b="1" dirty="0" err="1"/>
            <a:t>eg</a:t>
          </a:r>
          <a:r>
            <a:rPr lang="en-US" b="1" dirty="0"/>
            <a:t> endocrinologists, cardiologists, internists, nephrologists, podiatrists, ophthalmologists, neurologists, pediatricians, geriatricians, </a:t>
          </a:r>
          <a:r>
            <a:rPr lang="en-US" b="1" dirty="0" err="1"/>
            <a:t>ear,nose,throat</a:t>
          </a:r>
          <a:endParaRPr lang="en-US" dirty="0"/>
        </a:p>
      </dgm:t>
    </dgm:pt>
    <dgm:pt modelId="{0B2B2EC5-1907-4C67-8E63-F1072AF11740}" type="parTrans" cxnId="{6FC222DE-80B5-4D16-A20E-FD6FD75C8FCA}">
      <dgm:prSet/>
      <dgm:spPr/>
      <dgm:t>
        <a:bodyPr/>
        <a:lstStyle/>
        <a:p>
          <a:endParaRPr lang="en-US"/>
        </a:p>
      </dgm:t>
    </dgm:pt>
    <dgm:pt modelId="{7A6206C4-EF62-4ADB-9E21-967F6D15EEDD}" type="sibTrans" cxnId="{6FC222DE-80B5-4D16-A20E-FD6FD75C8FCA}">
      <dgm:prSet/>
      <dgm:spPr/>
      <dgm:t>
        <a:bodyPr/>
        <a:lstStyle/>
        <a:p>
          <a:endParaRPr lang="en-US"/>
        </a:p>
      </dgm:t>
    </dgm:pt>
    <dgm:pt modelId="{6CFD5F5B-D7AA-4751-AF4C-1C4D49091CAB}" type="pres">
      <dgm:prSet presAssocID="{F74B6127-D867-4826-9969-5E82E038547B}" presName="root" presStyleCnt="0">
        <dgm:presLayoutVars>
          <dgm:dir/>
          <dgm:resizeHandles val="exact"/>
        </dgm:presLayoutVars>
      </dgm:prSet>
      <dgm:spPr/>
      <dgm:t>
        <a:bodyPr/>
        <a:lstStyle/>
        <a:p>
          <a:endParaRPr lang="en-US"/>
        </a:p>
      </dgm:t>
    </dgm:pt>
    <dgm:pt modelId="{254BDAED-D8C6-4090-B7C4-376C9D2E7720}" type="pres">
      <dgm:prSet presAssocID="{13B36E38-CCFC-44D8-AB87-3687D5DBF669}" presName="compNode" presStyleCnt="0"/>
      <dgm:spPr/>
    </dgm:pt>
    <dgm:pt modelId="{DDAD0297-29A5-488D-888C-80FDE2BC3479}" type="pres">
      <dgm:prSet presAssocID="{13B36E38-CCFC-44D8-AB87-3687D5DBF669}" presName="bgRect" presStyleLbl="bgShp" presStyleIdx="0" presStyleCnt="4"/>
      <dgm:spPr/>
    </dgm:pt>
    <dgm:pt modelId="{900A3B3B-B1F7-4E41-8900-59377D23EC84}" type="pres">
      <dgm:prSet presAssocID="{13B36E38-CCFC-44D8-AB87-3687D5DBF669}"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Eye"/>
        </a:ext>
      </dgm:extLst>
    </dgm:pt>
    <dgm:pt modelId="{904C6A1B-4A8D-4B87-804D-0D98AEFCFEDC}" type="pres">
      <dgm:prSet presAssocID="{13B36E38-CCFC-44D8-AB87-3687D5DBF669}" presName="spaceRect" presStyleCnt="0"/>
      <dgm:spPr/>
    </dgm:pt>
    <dgm:pt modelId="{AAA0A316-693B-481E-82D7-F0763C2F2EC6}" type="pres">
      <dgm:prSet presAssocID="{13B36E38-CCFC-44D8-AB87-3687D5DBF669}" presName="parTx" presStyleLbl="revTx" presStyleIdx="0" presStyleCnt="4">
        <dgm:presLayoutVars>
          <dgm:chMax val="0"/>
          <dgm:chPref val="0"/>
        </dgm:presLayoutVars>
      </dgm:prSet>
      <dgm:spPr/>
      <dgm:t>
        <a:bodyPr/>
        <a:lstStyle/>
        <a:p>
          <a:endParaRPr lang="en-US"/>
        </a:p>
      </dgm:t>
    </dgm:pt>
    <dgm:pt modelId="{A4CF17E5-B5AC-4C3E-B609-C818ECEF9BE6}" type="pres">
      <dgm:prSet presAssocID="{D2A7C7D2-7547-4ECD-A51D-071C4E0764B0}" presName="sibTrans" presStyleCnt="0"/>
      <dgm:spPr/>
    </dgm:pt>
    <dgm:pt modelId="{D10DDE16-F69C-4AF3-9DBC-DEF5A637E478}" type="pres">
      <dgm:prSet presAssocID="{BB08DD01-4050-464E-A855-325218B31782}" presName="compNode" presStyleCnt="0"/>
      <dgm:spPr/>
    </dgm:pt>
    <dgm:pt modelId="{0156A813-E470-4421-8CBB-A5E949AA622D}" type="pres">
      <dgm:prSet presAssocID="{BB08DD01-4050-464E-A855-325218B31782}" presName="bgRect" presStyleLbl="bgShp" presStyleIdx="1" presStyleCnt="4"/>
      <dgm:spPr/>
    </dgm:pt>
    <dgm:pt modelId="{DBD56F16-7BE3-4FB7-A087-BA788E5C4C2B}" type="pres">
      <dgm:prSet presAssocID="{BB08DD01-4050-464E-A855-325218B31782}"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Network"/>
        </a:ext>
      </dgm:extLst>
    </dgm:pt>
    <dgm:pt modelId="{72620950-9C07-4C90-93D2-DE1D8BE4DAD2}" type="pres">
      <dgm:prSet presAssocID="{BB08DD01-4050-464E-A855-325218B31782}" presName="spaceRect" presStyleCnt="0"/>
      <dgm:spPr/>
    </dgm:pt>
    <dgm:pt modelId="{F606AD2B-3953-47B8-81B1-7968010FFBE1}" type="pres">
      <dgm:prSet presAssocID="{BB08DD01-4050-464E-A855-325218B31782}" presName="parTx" presStyleLbl="revTx" presStyleIdx="1" presStyleCnt="4">
        <dgm:presLayoutVars>
          <dgm:chMax val="0"/>
          <dgm:chPref val="0"/>
        </dgm:presLayoutVars>
      </dgm:prSet>
      <dgm:spPr/>
      <dgm:t>
        <a:bodyPr/>
        <a:lstStyle/>
        <a:p>
          <a:endParaRPr lang="en-US"/>
        </a:p>
      </dgm:t>
    </dgm:pt>
    <dgm:pt modelId="{95BF4840-BED9-4E39-AFB0-EDA6DB5861F4}" type="pres">
      <dgm:prSet presAssocID="{47C592D2-A2E5-46A2-A2C6-D7495EF1794B}" presName="sibTrans" presStyleCnt="0"/>
      <dgm:spPr/>
    </dgm:pt>
    <dgm:pt modelId="{54EA1500-0C81-4187-A167-C1B6AAE6AC80}" type="pres">
      <dgm:prSet presAssocID="{37E72FFA-8A31-42F3-9C7D-F4FF77130EE4}" presName="compNode" presStyleCnt="0"/>
      <dgm:spPr/>
    </dgm:pt>
    <dgm:pt modelId="{5401CD09-AA57-4B19-9FAF-4F345677B594}" type="pres">
      <dgm:prSet presAssocID="{37E72FFA-8A31-42F3-9C7D-F4FF77130EE4}" presName="bgRect" presStyleLbl="bgShp" presStyleIdx="2" presStyleCnt="4"/>
      <dgm:spPr/>
    </dgm:pt>
    <dgm:pt modelId="{1262E407-451D-41DD-834A-A2121EBB5F3E}" type="pres">
      <dgm:prSet presAssocID="{37E72FFA-8A31-42F3-9C7D-F4FF77130EE4}"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67328728-ECC3-4BC7-8DC9-EE941F0641A8}" type="pres">
      <dgm:prSet presAssocID="{37E72FFA-8A31-42F3-9C7D-F4FF77130EE4}" presName="spaceRect" presStyleCnt="0"/>
      <dgm:spPr/>
    </dgm:pt>
    <dgm:pt modelId="{F3DAF597-2F4F-4AF6-809D-9EB8017704D9}" type="pres">
      <dgm:prSet presAssocID="{37E72FFA-8A31-42F3-9C7D-F4FF77130EE4}" presName="parTx" presStyleLbl="revTx" presStyleIdx="2" presStyleCnt="4">
        <dgm:presLayoutVars>
          <dgm:chMax val="0"/>
          <dgm:chPref val="0"/>
        </dgm:presLayoutVars>
      </dgm:prSet>
      <dgm:spPr/>
      <dgm:t>
        <a:bodyPr/>
        <a:lstStyle/>
        <a:p>
          <a:endParaRPr lang="en-US"/>
        </a:p>
      </dgm:t>
    </dgm:pt>
    <dgm:pt modelId="{DC67B987-1857-424B-8684-0A752E31CFBE}" type="pres">
      <dgm:prSet presAssocID="{64324270-E880-4E9B-8CF0-B8E6E2020740}" presName="sibTrans" presStyleCnt="0"/>
      <dgm:spPr/>
    </dgm:pt>
    <dgm:pt modelId="{E85B3A9E-830C-4AA7-91D7-EEF04E9F6116}" type="pres">
      <dgm:prSet presAssocID="{6A89595B-7D0B-46E8-A7AD-0D16AF706C83}" presName="compNode" presStyleCnt="0"/>
      <dgm:spPr/>
    </dgm:pt>
    <dgm:pt modelId="{86E8CBBE-263A-476D-B4AD-A935C0F057AF}" type="pres">
      <dgm:prSet presAssocID="{6A89595B-7D0B-46E8-A7AD-0D16AF706C83}" presName="bgRect" presStyleLbl="bgShp" presStyleIdx="3" presStyleCnt="4" custLinFactNeighborX="0" custLinFactNeighborY="-7212"/>
      <dgm:spPr/>
    </dgm:pt>
    <dgm:pt modelId="{B08A9F1A-F4AB-4DFC-B601-C1B131418330}" type="pres">
      <dgm:prSet presAssocID="{6A89595B-7D0B-46E8-A7AD-0D16AF706C83}"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Stethoscope"/>
        </a:ext>
      </dgm:extLst>
    </dgm:pt>
    <dgm:pt modelId="{9616C816-0493-419E-971B-1FAD1C13453C}" type="pres">
      <dgm:prSet presAssocID="{6A89595B-7D0B-46E8-A7AD-0D16AF706C83}" presName="spaceRect" presStyleCnt="0"/>
      <dgm:spPr/>
    </dgm:pt>
    <dgm:pt modelId="{CD6FE053-6D68-4F2B-8CCE-D751A9D48FB2}" type="pres">
      <dgm:prSet presAssocID="{6A89595B-7D0B-46E8-A7AD-0D16AF706C83}" presName="parTx" presStyleLbl="revTx" presStyleIdx="3" presStyleCnt="4">
        <dgm:presLayoutVars>
          <dgm:chMax val="0"/>
          <dgm:chPref val="0"/>
        </dgm:presLayoutVars>
      </dgm:prSet>
      <dgm:spPr/>
      <dgm:t>
        <a:bodyPr/>
        <a:lstStyle/>
        <a:p>
          <a:endParaRPr lang="en-US"/>
        </a:p>
      </dgm:t>
    </dgm:pt>
  </dgm:ptLst>
  <dgm:cxnLst>
    <dgm:cxn modelId="{B90B2E9A-D55C-48E5-BB2D-3DB6A4676FA2}" type="presOf" srcId="{6A89595B-7D0B-46E8-A7AD-0D16AF706C83}" destId="{CD6FE053-6D68-4F2B-8CCE-D751A9D48FB2}" srcOrd="0" destOrd="0" presId="urn:microsoft.com/office/officeart/2018/2/layout/IconVerticalSolidList"/>
    <dgm:cxn modelId="{A2FD3ABC-5F7A-499C-9724-95F180A676A5}" type="presOf" srcId="{13B36E38-CCFC-44D8-AB87-3687D5DBF669}" destId="{AAA0A316-693B-481E-82D7-F0763C2F2EC6}" srcOrd="0" destOrd="0" presId="urn:microsoft.com/office/officeart/2018/2/layout/IconVerticalSolidList"/>
    <dgm:cxn modelId="{6442D399-4129-4B6C-A12B-7E7157426754}" type="presOf" srcId="{F74B6127-D867-4826-9969-5E82E038547B}" destId="{6CFD5F5B-D7AA-4751-AF4C-1C4D49091CAB}" srcOrd="0" destOrd="0" presId="urn:microsoft.com/office/officeart/2018/2/layout/IconVerticalSolidList"/>
    <dgm:cxn modelId="{2F6ED323-B088-402B-B5F6-5C9DC71E87A1}" srcId="{F74B6127-D867-4826-9969-5E82E038547B}" destId="{BB08DD01-4050-464E-A855-325218B31782}" srcOrd="1" destOrd="0" parTransId="{4B6BDB7C-E7D3-4575-9B9E-08149A7DB3AC}" sibTransId="{47C592D2-A2E5-46A2-A2C6-D7495EF1794B}"/>
    <dgm:cxn modelId="{E5AC168B-E2A0-417B-A2B3-B80AB26B7F36}" type="presOf" srcId="{37E72FFA-8A31-42F3-9C7D-F4FF77130EE4}" destId="{F3DAF597-2F4F-4AF6-809D-9EB8017704D9}" srcOrd="0" destOrd="0" presId="urn:microsoft.com/office/officeart/2018/2/layout/IconVerticalSolidList"/>
    <dgm:cxn modelId="{3D802629-108A-4C16-A490-05C7ADFC6F6F}" type="presOf" srcId="{BB08DD01-4050-464E-A855-325218B31782}" destId="{F606AD2B-3953-47B8-81B1-7968010FFBE1}" srcOrd="0" destOrd="0" presId="urn:microsoft.com/office/officeart/2018/2/layout/IconVerticalSolidList"/>
    <dgm:cxn modelId="{EFA4F540-2671-4FA9-9E8F-7E9BF8842ED5}" srcId="{F74B6127-D867-4826-9969-5E82E038547B}" destId="{13B36E38-CCFC-44D8-AB87-3687D5DBF669}" srcOrd="0" destOrd="0" parTransId="{EAB056B4-F34C-4E1B-89B3-D056808439C9}" sibTransId="{D2A7C7D2-7547-4ECD-A51D-071C4E0764B0}"/>
    <dgm:cxn modelId="{0979F3C6-36A1-4C9D-896E-BA6D5969D07D}" srcId="{F74B6127-D867-4826-9969-5E82E038547B}" destId="{37E72FFA-8A31-42F3-9C7D-F4FF77130EE4}" srcOrd="2" destOrd="0" parTransId="{480A7841-E2E0-4727-B5DE-20097E1A6086}" sibTransId="{64324270-E880-4E9B-8CF0-B8E6E2020740}"/>
    <dgm:cxn modelId="{6FC222DE-80B5-4D16-A20E-FD6FD75C8FCA}" srcId="{F74B6127-D867-4826-9969-5E82E038547B}" destId="{6A89595B-7D0B-46E8-A7AD-0D16AF706C83}" srcOrd="3" destOrd="0" parTransId="{0B2B2EC5-1907-4C67-8E63-F1072AF11740}" sibTransId="{7A6206C4-EF62-4ADB-9E21-967F6D15EEDD}"/>
    <dgm:cxn modelId="{937E3D80-3832-473D-9A6F-546832D33FAB}" type="presParOf" srcId="{6CFD5F5B-D7AA-4751-AF4C-1C4D49091CAB}" destId="{254BDAED-D8C6-4090-B7C4-376C9D2E7720}" srcOrd="0" destOrd="0" presId="urn:microsoft.com/office/officeart/2018/2/layout/IconVerticalSolidList"/>
    <dgm:cxn modelId="{713FA316-2FBB-43B4-B2F3-5604E8C5ECD4}" type="presParOf" srcId="{254BDAED-D8C6-4090-B7C4-376C9D2E7720}" destId="{DDAD0297-29A5-488D-888C-80FDE2BC3479}" srcOrd="0" destOrd="0" presId="urn:microsoft.com/office/officeart/2018/2/layout/IconVerticalSolidList"/>
    <dgm:cxn modelId="{DECD93A7-6164-486B-A552-A6566B1A3D4C}" type="presParOf" srcId="{254BDAED-D8C6-4090-B7C4-376C9D2E7720}" destId="{900A3B3B-B1F7-4E41-8900-59377D23EC84}" srcOrd="1" destOrd="0" presId="urn:microsoft.com/office/officeart/2018/2/layout/IconVerticalSolidList"/>
    <dgm:cxn modelId="{FF54DAEF-E3EA-4F00-9ECB-5AD107FBFB90}" type="presParOf" srcId="{254BDAED-D8C6-4090-B7C4-376C9D2E7720}" destId="{904C6A1B-4A8D-4B87-804D-0D98AEFCFEDC}" srcOrd="2" destOrd="0" presId="urn:microsoft.com/office/officeart/2018/2/layout/IconVerticalSolidList"/>
    <dgm:cxn modelId="{76650CD7-3628-4E54-B763-39665757F470}" type="presParOf" srcId="{254BDAED-D8C6-4090-B7C4-376C9D2E7720}" destId="{AAA0A316-693B-481E-82D7-F0763C2F2EC6}" srcOrd="3" destOrd="0" presId="urn:microsoft.com/office/officeart/2018/2/layout/IconVerticalSolidList"/>
    <dgm:cxn modelId="{1B731202-6943-46DA-8F4D-F93BA753D306}" type="presParOf" srcId="{6CFD5F5B-D7AA-4751-AF4C-1C4D49091CAB}" destId="{A4CF17E5-B5AC-4C3E-B609-C818ECEF9BE6}" srcOrd="1" destOrd="0" presId="urn:microsoft.com/office/officeart/2018/2/layout/IconVerticalSolidList"/>
    <dgm:cxn modelId="{6F3C54E9-827B-4A66-83DB-F9C6C440279F}" type="presParOf" srcId="{6CFD5F5B-D7AA-4751-AF4C-1C4D49091CAB}" destId="{D10DDE16-F69C-4AF3-9DBC-DEF5A637E478}" srcOrd="2" destOrd="0" presId="urn:microsoft.com/office/officeart/2018/2/layout/IconVerticalSolidList"/>
    <dgm:cxn modelId="{21DB8227-26CB-4F86-96E1-BF70FE7EBBC7}" type="presParOf" srcId="{D10DDE16-F69C-4AF3-9DBC-DEF5A637E478}" destId="{0156A813-E470-4421-8CBB-A5E949AA622D}" srcOrd="0" destOrd="0" presId="urn:microsoft.com/office/officeart/2018/2/layout/IconVerticalSolidList"/>
    <dgm:cxn modelId="{0D54ADAA-C364-43A1-B98F-A47B1959F5DD}" type="presParOf" srcId="{D10DDE16-F69C-4AF3-9DBC-DEF5A637E478}" destId="{DBD56F16-7BE3-4FB7-A087-BA788E5C4C2B}" srcOrd="1" destOrd="0" presId="urn:microsoft.com/office/officeart/2018/2/layout/IconVerticalSolidList"/>
    <dgm:cxn modelId="{A8B5BB1A-CAEC-46DA-BDDD-346462D666F5}" type="presParOf" srcId="{D10DDE16-F69C-4AF3-9DBC-DEF5A637E478}" destId="{72620950-9C07-4C90-93D2-DE1D8BE4DAD2}" srcOrd="2" destOrd="0" presId="urn:microsoft.com/office/officeart/2018/2/layout/IconVerticalSolidList"/>
    <dgm:cxn modelId="{9B8D24BF-39A1-4D7E-AFA7-47AA8F1B2E03}" type="presParOf" srcId="{D10DDE16-F69C-4AF3-9DBC-DEF5A637E478}" destId="{F606AD2B-3953-47B8-81B1-7968010FFBE1}" srcOrd="3" destOrd="0" presId="urn:microsoft.com/office/officeart/2018/2/layout/IconVerticalSolidList"/>
    <dgm:cxn modelId="{C6945942-09BC-480E-B82E-95697FE4C548}" type="presParOf" srcId="{6CFD5F5B-D7AA-4751-AF4C-1C4D49091CAB}" destId="{95BF4840-BED9-4E39-AFB0-EDA6DB5861F4}" srcOrd="3" destOrd="0" presId="urn:microsoft.com/office/officeart/2018/2/layout/IconVerticalSolidList"/>
    <dgm:cxn modelId="{927E6870-AF31-4190-9C4D-725A3432F232}" type="presParOf" srcId="{6CFD5F5B-D7AA-4751-AF4C-1C4D49091CAB}" destId="{54EA1500-0C81-4187-A167-C1B6AAE6AC80}" srcOrd="4" destOrd="0" presId="urn:microsoft.com/office/officeart/2018/2/layout/IconVerticalSolidList"/>
    <dgm:cxn modelId="{FA080FE8-9BD9-4A9B-B219-E3BC5ACAB9AF}" type="presParOf" srcId="{54EA1500-0C81-4187-A167-C1B6AAE6AC80}" destId="{5401CD09-AA57-4B19-9FAF-4F345677B594}" srcOrd="0" destOrd="0" presId="urn:microsoft.com/office/officeart/2018/2/layout/IconVerticalSolidList"/>
    <dgm:cxn modelId="{A9B2372D-CD1F-4E7D-9CAF-6D6EA359F014}" type="presParOf" srcId="{54EA1500-0C81-4187-A167-C1B6AAE6AC80}" destId="{1262E407-451D-41DD-834A-A2121EBB5F3E}" srcOrd="1" destOrd="0" presId="urn:microsoft.com/office/officeart/2018/2/layout/IconVerticalSolidList"/>
    <dgm:cxn modelId="{71E42871-D2B9-49E6-91AB-D311C7FD8AF2}" type="presParOf" srcId="{54EA1500-0C81-4187-A167-C1B6AAE6AC80}" destId="{67328728-ECC3-4BC7-8DC9-EE941F0641A8}" srcOrd="2" destOrd="0" presId="urn:microsoft.com/office/officeart/2018/2/layout/IconVerticalSolidList"/>
    <dgm:cxn modelId="{6FC60AA9-D9C8-441B-9145-4D41E5D57148}" type="presParOf" srcId="{54EA1500-0C81-4187-A167-C1B6AAE6AC80}" destId="{F3DAF597-2F4F-4AF6-809D-9EB8017704D9}" srcOrd="3" destOrd="0" presId="urn:microsoft.com/office/officeart/2018/2/layout/IconVerticalSolidList"/>
    <dgm:cxn modelId="{CA7D69AB-6871-4E56-9550-D81832E7AD58}" type="presParOf" srcId="{6CFD5F5B-D7AA-4751-AF4C-1C4D49091CAB}" destId="{DC67B987-1857-424B-8684-0A752E31CFBE}" srcOrd="5" destOrd="0" presId="urn:microsoft.com/office/officeart/2018/2/layout/IconVerticalSolidList"/>
    <dgm:cxn modelId="{AC3A3293-E5A4-49D3-8D58-7418FF43FBAD}" type="presParOf" srcId="{6CFD5F5B-D7AA-4751-AF4C-1C4D49091CAB}" destId="{E85B3A9E-830C-4AA7-91D7-EEF04E9F6116}" srcOrd="6" destOrd="0" presId="urn:microsoft.com/office/officeart/2018/2/layout/IconVerticalSolidList"/>
    <dgm:cxn modelId="{91823E85-0B74-4028-8009-81523860B465}" type="presParOf" srcId="{E85B3A9E-830C-4AA7-91D7-EEF04E9F6116}" destId="{86E8CBBE-263A-476D-B4AD-A935C0F057AF}" srcOrd="0" destOrd="0" presId="urn:microsoft.com/office/officeart/2018/2/layout/IconVerticalSolidList"/>
    <dgm:cxn modelId="{12F468B8-5564-4098-984F-C51E8CE2FCBC}" type="presParOf" srcId="{E85B3A9E-830C-4AA7-91D7-EEF04E9F6116}" destId="{B08A9F1A-F4AB-4DFC-B601-C1B131418330}" srcOrd="1" destOrd="0" presId="urn:microsoft.com/office/officeart/2018/2/layout/IconVerticalSolidList"/>
    <dgm:cxn modelId="{2421E9F9-0E37-4D50-B7D5-F0AA97050FFD}" type="presParOf" srcId="{E85B3A9E-830C-4AA7-91D7-EEF04E9F6116}" destId="{9616C816-0493-419E-971B-1FAD1C13453C}" srcOrd="2" destOrd="0" presId="urn:microsoft.com/office/officeart/2018/2/layout/IconVerticalSolidList"/>
    <dgm:cxn modelId="{A609DA5B-9026-4639-9599-44D68F110EDE}" type="presParOf" srcId="{E85B3A9E-830C-4AA7-91D7-EEF04E9F6116}" destId="{CD6FE053-6D68-4F2B-8CCE-D751A9D48FB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42FCDA-46AB-4B5A-9D36-47370C6C3821}" type="doc">
      <dgm:prSet loTypeId="urn:microsoft.com/office/officeart/2018/2/layout/IconLabelList" loCatId="icon" qsTypeId="urn:microsoft.com/office/officeart/2005/8/quickstyle/simple4" qsCatId="simple" csTypeId="urn:microsoft.com/office/officeart/2018/5/colors/Iconchunking_neutralbg_accent1_2" csCatId="accent1" phldr="1"/>
      <dgm:spPr/>
      <dgm:t>
        <a:bodyPr/>
        <a:lstStyle/>
        <a:p>
          <a:endParaRPr lang="en-US"/>
        </a:p>
      </dgm:t>
    </dgm:pt>
    <dgm:pt modelId="{BB888C2D-9D59-43BA-91DA-C92626C0DFAC}">
      <dgm:prSet custT="1"/>
      <dgm:spPr/>
      <dgm:t>
        <a:bodyPr/>
        <a:lstStyle/>
        <a:p>
          <a:r>
            <a:rPr lang="en-US" sz="1800" b="1" dirty="0"/>
            <a:t>Audiology’s calls to action</a:t>
          </a:r>
          <a:r>
            <a:rPr lang="en-US" sz="1100" b="1" dirty="0"/>
            <a:t>:</a:t>
          </a:r>
          <a:endParaRPr lang="en-US" sz="1100" dirty="0"/>
        </a:p>
      </dgm:t>
    </dgm:pt>
    <dgm:pt modelId="{42442CC0-9682-4424-B67D-C3B15DD6DC5B}" type="parTrans" cxnId="{E1FBC82A-98B3-4694-8A44-ACFB57EF9376}">
      <dgm:prSet/>
      <dgm:spPr/>
      <dgm:t>
        <a:bodyPr/>
        <a:lstStyle/>
        <a:p>
          <a:endParaRPr lang="en-US"/>
        </a:p>
      </dgm:t>
    </dgm:pt>
    <dgm:pt modelId="{C820359D-6697-479C-AA1E-D0E3EBB424A4}" type="sibTrans" cxnId="{E1FBC82A-98B3-4694-8A44-ACFB57EF9376}">
      <dgm:prSet/>
      <dgm:spPr/>
      <dgm:t>
        <a:bodyPr/>
        <a:lstStyle/>
        <a:p>
          <a:endParaRPr lang="en-US"/>
        </a:p>
      </dgm:t>
    </dgm:pt>
    <dgm:pt modelId="{4DEC9C2D-D4BA-4B03-8655-A8B7A7210996}">
      <dgm:prSet custT="1"/>
      <dgm:spPr/>
      <dgm:t>
        <a:bodyPr/>
        <a:lstStyle/>
        <a:p>
          <a:pPr algn="just"/>
          <a:r>
            <a:rPr lang="en-US" sz="1600" b="1" dirty="0"/>
            <a:t>Increased efforts to strengthen cross-disciplinary training of individuals in both the hearing sciences and public health are needed to advance research and to support broad-based public information campaigns to educate consumers.</a:t>
          </a:r>
          <a:endParaRPr lang="en-US" sz="1600" dirty="0"/>
        </a:p>
      </dgm:t>
    </dgm:pt>
    <dgm:pt modelId="{8DA9D114-6359-4F3C-A333-B9C2446E00E7}" type="parTrans" cxnId="{A44D925A-CE2E-4094-8818-41E2CA8C0378}">
      <dgm:prSet/>
      <dgm:spPr/>
      <dgm:t>
        <a:bodyPr/>
        <a:lstStyle/>
        <a:p>
          <a:endParaRPr lang="en-US"/>
        </a:p>
      </dgm:t>
    </dgm:pt>
    <dgm:pt modelId="{47373885-8F74-4BC5-AB7E-DEBF339D3A27}" type="sibTrans" cxnId="{A44D925A-CE2E-4094-8818-41E2CA8C0378}">
      <dgm:prSet/>
      <dgm:spPr/>
      <dgm:t>
        <a:bodyPr/>
        <a:lstStyle/>
        <a:p>
          <a:endParaRPr lang="en-US"/>
        </a:p>
      </dgm:t>
    </dgm:pt>
    <dgm:pt modelId="{C2E76997-8C97-484B-B0F7-A45513BD74B8}">
      <dgm:prSet/>
      <dgm:spPr/>
      <dgm:t>
        <a:bodyPr/>
        <a:lstStyle/>
        <a:p>
          <a:pPr algn="just"/>
          <a:r>
            <a:rPr lang="en-US" b="1" dirty="0"/>
            <a:t>In turn, developing strategies to promote core competencies among primary care physicians in how to address hearing loss is critical so patient concerns about hearing that are expressed at primary care visits can be acted upon</a:t>
          </a:r>
          <a:r>
            <a:rPr lang="en-US" dirty="0"/>
            <a:t>. </a:t>
          </a:r>
          <a:r>
            <a:rPr lang="en-US" i="1" dirty="0"/>
            <a:t>Ref: Frank R. Lin MD et al. Jama August 23/30 2016 Vol 316, Number 8</a:t>
          </a:r>
        </a:p>
      </dgm:t>
    </dgm:pt>
    <dgm:pt modelId="{0A7F36A5-83E8-4163-BC34-3E99B4361DC0}" type="parTrans" cxnId="{AE995202-0F53-40EA-98E8-7040ACB1492E}">
      <dgm:prSet/>
      <dgm:spPr/>
      <dgm:t>
        <a:bodyPr/>
        <a:lstStyle/>
        <a:p>
          <a:endParaRPr lang="en-US"/>
        </a:p>
      </dgm:t>
    </dgm:pt>
    <dgm:pt modelId="{BE585745-4154-45E5-A092-19A82AA9F270}" type="sibTrans" cxnId="{AE995202-0F53-40EA-98E8-7040ACB1492E}">
      <dgm:prSet/>
      <dgm:spPr/>
      <dgm:t>
        <a:bodyPr/>
        <a:lstStyle/>
        <a:p>
          <a:endParaRPr lang="en-US"/>
        </a:p>
      </dgm:t>
    </dgm:pt>
    <dgm:pt modelId="{DCEBDBBC-5F3A-47F4-A029-8F29BA304AEC}" type="pres">
      <dgm:prSet presAssocID="{9E42FCDA-46AB-4B5A-9D36-47370C6C3821}" presName="root" presStyleCnt="0">
        <dgm:presLayoutVars>
          <dgm:dir/>
          <dgm:resizeHandles val="exact"/>
        </dgm:presLayoutVars>
      </dgm:prSet>
      <dgm:spPr/>
      <dgm:t>
        <a:bodyPr/>
        <a:lstStyle/>
        <a:p>
          <a:endParaRPr lang="en-US"/>
        </a:p>
      </dgm:t>
    </dgm:pt>
    <dgm:pt modelId="{6DAC00D2-7140-42B4-9FF0-B03AD31B3D66}" type="pres">
      <dgm:prSet presAssocID="{BB888C2D-9D59-43BA-91DA-C92626C0DFAC}" presName="compNode" presStyleCnt="0"/>
      <dgm:spPr/>
    </dgm:pt>
    <dgm:pt modelId="{1C51317A-A7B8-4409-A4BA-5C5898996A29}" type="pres">
      <dgm:prSet presAssocID="{BB888C2D-9D59-43BA-91DA-C92626C0DFAC}" presName="iconRect" presStyleLbl="node1" presStyleIdx="0" presStyleCnt="3" custScaleX="138607" custScaleY="138607" custLinFactNeighborX="-41937" custLinFactNeighborY="-5826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Receiver"/>
        </a:ext>
      </dgm:extLst>
    </dgm:pt>
    <dgm:pt modelId="{4FB1B44C-F28A-4FA7-B80B-C30E29DEFB4B}" type="pres">
      <dgm:prSet presAssocID="{BB888C2D-9D59-43BA-91DA-C92626C0DFAC}" presName="spaceRect" presStyleCnt="0"/>
      <dgm:spPr/>
    </dgm:pt>
    <dgm:pt modelId="{79196208-35B1-4014-8EF1-BE10CC828EE9}" type="pres">
      <dgm:prSet presAssocID="{BB888C2D-9D59-43BA-91DA-C92626C0DFAC}" presName="textRect" presStyleLbl="revTx" presStyleIdx="0" presStyleCnt="3" custScaleX="231088" custLinFactNeighborX="-29469" custLinFactNeighborY="-21000">
        <dgm:presLayoutVars>
          <dgm:chMax val="1"/>
          <dgm:chPref val="1"/>
        </dgm:presLayoutVars>
      </dgm:prSet>
      <dgm:spPr/>
      <dgm:t>
        <a:bodyPr/>
        <a:lstStyle/>
        <a:p>
          <a:endParaRPr lang="en-US"/>
        </a:p>
      </dgm:t>
    </dgm:pt>
    <dgm:pt modelId="{E3869A9B-54F2-4BC2-AA53-CD1B51290622}" type="pres">
      <dgm:prSet presAssocID="{C820359D-6697-479C-AA1E-D0E3EBB424A4}" presName="sibTrans" presStyleCnt="0"/>
      <dgm:spPr/>
    </dgm:pt>
    <dgm:pt modelId="{5CACAB9B-552E-4A25-987C-865423E9458A}" type="pres">
      <dgm:prSet presAssocID="{4DEC9C2D-D4BA-4B03-8655-A8B7A7210996}" presName="compNode" presStyleCnt="0"/>
      <dgm:spPr/>
    </dgm:pt>
    <dgm:pt modelId="{2B1930BD-B2A0-477E-8DD5-78BB5B6C8632}" type="pres">
      <dgm:prSet presAssocID="{4DEC9C2D-D4BA-4B03-8655-A8B7A7210996}" presName="iconRect" presStyleLbl="node1" presStyleIdx="1" presStyleCnt="3" custScaleX="138607" custScaleY="138607" custLinFactNeighborX="-68270" custLinFactNeighborY="-6537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Users"/>
        </a:ext>
      </dgm:extLst>
    </dgm:pt>
    <dgm:pt modelId="{52291373-76D1-423D-8F2C-1320047F9688}" type="pres">
      <dgm:prSet presAssocID="{4DEC9C2D-D4BA-4B03-8655-A8B7A7210996}" presName="spaceRect" presStyleCnt="0"/>
      <dgm:spPr/>
    </dgm:pt>
    <dgm:pt modelId="{64DA978E-1D11-4CF2-836A-CD495E58411B}" type="pres">
      <dgm:prSet presAssocID="{4DEC9C2D-D4BA-4B03-8655-A8B7A7210996}" presName="textRect" presStyleLbl="revTx" presStyleIdx="1" presStyleCnt="3" custScaleX="236085" custLinFactNeighborX="-30323" custLinFactNeighborY="-38163">
        <dgm:presLayoutVars>
          <dgm:chMax val="1"/>
          <dgm:chPref val="1"/>
        </dgm:presLayoutVars>
      </dgm:prSet>
      <dgm:spPr/>
      <dgm:t>
        <a:bodyPr/>
        <a:lstStyle/>
        <a:p>
          <a:endParaRPr lang="en-US"/>
        </a:p>
      </dgm:t>
    </dgm:pt>
    <dgm:pt modelId="{96C5F19D-37DD-4E57-8DF0-41AEF8715F2F}" type="pres">
      <dgm:prSet presAssocID="{47373885-8F74-4BC5-AB7E-DEBF339D3A27}" presName="sibTrans" presStyleCnt="0"/>
      <dgm:spPr/>
    </dgm:pt>
    <dgm:pt modelId="{CF3024A0-0D9D-4683-A75D-A100C36945F0}" type="pres">
      <dgm:prSet presAssocID="{C2E76997-8C97-484B-B0F7-A45513BD74B8}" presName="compNode" presStyleCnt="0"/>
      <dgm:spPr/>
    </dgm:pt>
    <dgm:pt modelId="{ADEC22BA-FA0E-4083-9B4E-D9245BCB2AC1}" type="pres">
      <dgm:prSet presAssocID="{C2E76997-8C97-484B-B0F7-A45513BD74B8}" presName="iconRect" presStyleLbl="node1" presStyleIdx="2" presStyleCnt="3" custScaleX="152468" custScaleY="138607" custLinFactNeighborX="-76333" custLinFactNeighborY="-48117"/>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27C5478C-8DF0-40A3-A25A-74952EAB7DAD}" type="pres">
      <dgm:prSet presAssocID="{C2E76997-8C97-484B-B0F7-A45513BD74B8}" presName="spaceRect" presStyleCnt="0"/>
      <dgm:spPr/>
    </dgm:pt>
    <dgm:pt modelId="{33540942-BBB0-442E-A93E-BC6E3C852998}" type="pres">
      <dgm:prSet presAssocID="{C2E76997-8C97-484B-B0F7-A45513BD74B8}" presName="textRect" presStyleLbl="revTx" presStyleIdx="2" presStyleCnt="3" custScaleX="214645" custScaleY="225951" custLinFactNeighborX="-27310" custLinFactNeighborY="48602">
        <dgm:presLayoutVars>
          <dgm:chMax val="1"/>
          <dgm:chPref val="1"/>
        </dgm:presLayoutVars>
      </dgm:prSet>
      <dgm:spPr/>
      <dgm:t>
        <a:bodyPr/>
        <a:lstStyle/>
        <a:p>
          <a:endParaRPr lang="en-US"/>
        </a:p>
      </dgm:t>
    </dgm:pt>
  </dgm:ptLst>
  <dgm:cxnLst>
    <dgm:cxn modelId="{AE995202-0F53-40EA-98E8-7040ACB1492E}" srcId="{9E42FCDA-46AB-4B5A-9D36-47370C6C3821}" destId="{C2E76997-8C97-484B-B0F7-A45513BD74B8}" srcOrd="2" destOrd="0" parTransId="{0A7F36A5-83E8-4163-BC34-3E99B4361DC0}" sibTransId="{BE585745-4154-45E5-A092-19A82AA9F270}"/>
    <dgm:cxn modelId="{6897CE2D-8209-4A73-8E34-731B2BE8394E}" type="presOf" srcId="{C2E76997-8C97-484B-B0F7-A45513BD74B8}" destId="{33540942-BBB0-442E-A93E-BC6E3C852998}" srcOrd="0" destOrd="0" presId="urn:microsoft.com/office/officeart/2018/2/layout/IconLabelList"/>
    <dgm:cxn modelId="{E1FBC82A-98B3-4694-8A44-ACFB57EF9376}" srcId="{9E42FCDA-46AB-4B5A-9D36-47370C6C3821}" destId="{BB888C2D-9D59-43BA-91DA-C92626C0DFAC}" srcOrd="0" destOrd="0" parTransId="{42442CC0-9682-4424-B67D-C3B15DD6DC5B}" sibTransId="{C820359D-6697-479C-AA1E-D0E3EBB424A4}"/>
    <dgm:cxn modelId="{D7621DFD-ADFB-49F1-B586-371A8DD35C37}" type="presOf" srcId="{BB888C2D-9D59-43BA-91DA-C92626C0DFAC}" destId="{79196208-35B1-4014-8EF1-BE10CC828EE9}" srcOrd="0" destOrd="0" presId="urn:microsoft.com/office/officeart/2018/2/layout/IconLabelList"/>
    <dgm:cxn modelId="{EB807BBF-E308-4908-A2BE-2325F18C4880}" type="presOf" srcId="{9E42FCDA-46AB-4B5A-9D36-47370C6C3821}" destId="{DCEBDBBC-5F3A-47F4-A029-8F29BA304AEC}" srcOrd="0" destOrd="0" presId="urn:microsoft.com/office/officeart/2018/2/layout/IconLabelList"/>
    <dgm:cxn modelId="{A44D925A-CE2E-4094-8818-41E2CA8C0378}" srcId="{9E42FCDA-46AB-4B5A-9D36-47370C6C3821}" destId="{4DEC9C2D-D4BA-4B03-8655-A8B7A7210996}" srcOrd="1" destOrd="0" parTransId="{8DA9D114-6359-4F3C-A333-B9C2446E00E7}" sibTransId="{47373885-8F74-4BC5-AB7E-DEBF339D3A27}"/>
    <dgm:cxn modelId="{658A1B33-DCD5-48CE-9159-C138D9F3B507}" type="presOf" srcId="{4DEC9C2D-D4BA-4B03-8655-A8B7A7210996}" destId="{64DA978E-1D11-4CF2-836A-CD495E58411B}" srcOrd="0" destOrd="0" presId="urn:microsoft.com/office/officeart/2018/2/layout/IconLabelList"/>
    <dgm:cxn modelId="{4C7279BA-7443-43C9-92F6-CC42F2E8E266}" type="presParOf" srcId="{DCEBDBBC-5F3A-47F4-A029-8F29BA304AEC}" destId="{6DAC00D2-7140-42B4-9FF0-B03AD31B3D66}" srcOrd="0" destOrd="0" presId="urn:microsoft.com/office/officeart/2018/2/layout/IconLabelList"/>
    <dgm:cxn modelId="{72D61454-FFF9-4496-8D42-625C311488B4}" type="presParOf" srcId="{6DAC00D2-7140-42B4-9FF0-B03AD31B3D66}" destId="{1C51317A-A7B8-4409-A4BA-5C5898996A29}" srcOrd="0" destOrd="0" presId="urn:microsoft.com/office/officeart/2018/2/layout/IconLabelList"/>
    <dgm:cxn modelId="{4612AC95-4C97-4A3E-8172-74D710F47649}" type="presParOf" srcId="{6DAC00D2-7140-42B4-9FF0-B03AD31B3D66}" destId="{4FB1B44C-F28A-4FA7-B80B-C30E29DEFB4B}" srcOrd="1" destOrd="0" presId="urn:microsoft.com/office/officeart/2018/2/layout/IconLabelList"/>
    <dgm:cxn modelId="{E969BD9A-BFBB-4C18-BD9A-80014D103DA0}" type="presParOf" srcId="{6DAC00D2-7140-42B4-9FF0-B03AD31B3D66}" destId="{79196208-35B1-4014-8EF1-BE10CC828EE9}" srcOrd="2" destOrd="0" presId="urn:microsoft.com/office/officeart/2018/2/layout/IconLabelList"/>
    <dgm:cxn modelId="{6E2AE234-8125-432B-9A44-8C2984AA1B2A}" type="presParOf" srcId="{DCEBDBBC-5F3A-47F4-A029-8F29BA304AEC}" destId="{E3869A9B-54F2-4BC2-AA53-CD1B51290622}" srcOrd="1" destOrd="0" presId="urn:microsoft.com/office/officeart/2018/2/layout/IconLabelList"/>
    <dgm:cxn modelId="{C08B8EBA-2808-42DD-A464-68E4F33D74A4}" type="presParOf" srcId="{DCEBDBBC-5F3A-47F4-A029-8F29BA304AEC}" destId="{5CACAB9B-552E-4A25-987C-865423E9458A}" srcOrd="2" destOrd="0" presId="urn:microsoft.com/office/officeart/2018/2/layout/IconLabelList"/>
    <dgm:cxn modelId="{EA6E21E0-6C27-489F-B201-A7904F3A8740}" type="presParOf" srcId="{5CACAB9B-552E-4A25-987C-865423E9458A}" destId="{2B1930BD-B2A0-477E-8DD5-78BB5B6C8632}" srcOrd="0" destOrd="0" presId="urn:microsoft.com/office/officeart/2018/2/layout/IconLabelList"/>
    <dgm:cxn modelId="{1EA08F54-044D-4356-8263-6842E92C0671}" type="presParOf" srcId="{5CACAB9B-552E-4A25-987C-865423E9458A}" destId="{52291373-76D1-423D-8F2C-1320047F9688}" srcOrd="1" destOrd="0" presId="urn:microsoft.com/office/officeart/2018/2/layout/IconLabelList"/>
    <dgm:cxn modelId="{FB40A753-1C7D-4F7B-A5A0-ACF4CFCCB266}" type="presParOf" srcId="{5CACAB9B-552E-4A25-987C-865423E9458A}" destId="{64DA978E-1D11-4CF2-836A-CD495E58411B}" srcOrd="2" destOrd="0" presId="urn:microsoft.com/office/officeart/2018/2/layout/IconLabelList"/>
    <dgm:cxn modelId="{6BAFE572-13DA-42AB-A54C-90DFFBD9453D}" type="presParOf" srcId="{DCEBDBBC-5F3A-47F4-A029-8F29BA304AEC}" destId="{96C5F19D-37DD-4E57-8DF0-41AEF8715F2F}" srcOrd="3" destOrd="0" presId="urn:microsoft.com/office/officeart/2018/2/layout/IconLabelList"/>
    <dgm:cxn modelId="{5D16817D-E158-4FD3-950C-9FCC2C394619}" type="presParOf" srcId="{DCEBDBBC-5F3A-47F4-A029-8F29BA304AEC}" destId="{CF3024A0-0D9D-4683-A75D-A100C36945F0}" srcOrd="4" destOrd="0" presId="urn:microsoft.com/office/officeart/2018/2/layout/IconLabelList"/>
    <dgm:cxn modelId="{3B5253A7-ECD4-422A-8066-280C4795CC19}" type="presParOf" srcId="{CF3024A0-0D9D-4683-A75D-A100C36945F0}" destId="{ADEC22BA-FA0E-4083-9B4E-D9245BCB2AC1}" srcOrd="0" destOrd="0" presId="urn:microsoft.com/office/officeart/2018/2/layout/IconLabelList"/>
    <dgm:cxn modelId="{35594AEF-D81A-4441-9401-DD13747D02A4}" type="presParOf" srcId="{CF3024A0-0D9D-4683-A75D-A100C36945F0}" destId="{27C5478C-8DF0-40A3-A25A-74952EAB7DAD}" srcOrd="1" destOrd="0" presId="urn:microsoft.com/office/officeart/2018/2/layout/IconLabelList"/>
    <dgm:cxn modelId="{0A4D17B5-EB51-46E2-8926-D93DDBBC2DB9}" type="presParOf" srcId="{CF3024A0-0D9D-4683-A75D-A100C36945F0}" destId="{33540942-BBB0-442E-A93E-BC6E3C85299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20409B-11C5-423E-A659-139D18B46B0B}" type="doc">
      <dgm:prSet loTypeId="urn:microsoft.com/office/officeart/2016/7/layout/VerticalDownArrowProcess" loCatId="process" qsTypeId="urn:microsoft.com/office/officeart/2005/8/quickstyle/simple3" qsCatId="simple" csTypeId="urn:microsoft.com/office/officeart/2005/8/colors/colorful5" csCatId="colorful" phldr="1"/>
      <dgm:spPr/>
      <dgm:t>
        <a:bodyPr/>
        <a:lstStyle/>
        <a:p>
          <a:endParaRPr lang="en-US"/>
        </a:p>
      </dgm:t>
    </dgm:pt>
    <dgm:pt modelId="{221CC758-14BE-45CF-A2AD-1D785BF6C47E}">
      <dgm:prSet/>
      <dgm:spPr/>
      <dgm:t>
        <a:bodyPr/>
        <a:lstStyle/>
        <a:p>
          <a:r>
            <a:rPr lang="en-US"/>
            <a:t>Key</a:t>
          </a:r>
        </a:p>
      </dgm:t>
    </dgm:pt>
    <dgm:pt modelId="{DB1B267A-99A7-4D1E-82B9-69747C358FA9}" type="parTrans" cxnId="{80AE7F2E-F122-430D-8EE5-8EB182B4854F}">
      <dgm:prSet/>
      <dgm:spPr/>
      <dgm:t>
        <a:bodyPr/>
        <a:lstStyle/>
        <a:p>
          <a:endParaRPr lang="en-US"/>
        </a:p>
      </dgm:t>
    </dgm:pt>
    <dgm:pt modelId="{614C6375-6097-4539-A85D-04354AB190A2}" type="sibTrans" cxnId="{80AE7F2E-F122-430D-8EE5-8EB182B4854F}">
      <dgm:prSet/>
      <dgm:spPr/>
      <dgm:t>
        <a:bodyPr/>
        <a:lstStyle/>
        <a:p>
          <a:endParaRPr lang="en-US"/>
        </a:p>
      </dgm:t>
    </dgm:pt>
    <dgm:pt modelId="{52E3A435-5278-45B5-98FD-1068FAEC32E4}">
      <dgm:prSet custT="1"/>
      <dgm:spPr/>
      <dgm:t>
        <a:bodyPr/>
        <a:lstStyle/>
        <a:p>
          <a:r>
            <a:rPr lang="en-US" sz="1600" dirty="0"/>
            <a:t>Key to marketing is identifying which physicians you plan to target</a:t>
          </a:r>
        </a:p>
      </dgm:t>
    </dgm:pt>
    <dgm:pt modelId="{C89BA1FB-28D6-42E5-A919-48810D2BA5D8}" type="parTrans" cxnId="{8A06611D-1322-4A2F-9787-92A4E12AC194}">
      <dgm:prSet/>
      <dgm:spPr/>
      <dgm:t>
        <a:bodyPr/>
        <a:lstStyle/>
        <a:p>
          <a:endParaRPr lang="en-US"/>
        </a:p>
      </dgm:t>
    </dgm:pt>
    <dgm:pt modelId="{8C2C5C9E-6762-4DA6-9FF2-8D97C52A7157}" type="sibTrans" cxnId="{8A06611D-1322-4A2F-9787-92A4E12AC194}">
      <dgm:prSet/>
      <dgm:spPr/>
      <dgm:t>
        <a:bodyPr/>
        <a:lstStyle/>
        <a:p>
          <a:endParaRPr lang="en-US"/>
        </a:p>
      </dgm:t>
    </dgm:pt>
    <dgm:pt modelId="{6FF9B671-CBD4-4DF3-B817-17B609B8BEA7}">
      <dgm:prSet/>
      <dgm:spPr/>
      <dgm:t>
        <a:bodyPr/>
        <a:lstStyle/>
        <a:p>
          <a:r>
            <a:rPr lang="en-US"/>
            <a:t>Choose</a:t>
          </a:r>
        </a:p>
      </dgm:t>
    </dgm:pt>
    <dgm:pt modelId="{C1FA4FBC-8398-46C4-A00A-24D690E4600F}" type="parTrans" cxnId="{D561ADD2-2D5A-4021-89F3-CC38720DAE55}">
      <dgm:prSet/>
      <dgm:spPr/>
      <dgm:t>
        <a:bodyPr/>
        <a:lstStyle/>
        <a:p>
          <a:endParaRPr lang="en-US"/>
        </a:p>
      </dgm:t>
    </dgm:pt>
    <dgm:pt modelId="{E3C99B5B-CFD5-4D53-8354-1FD3A5F21100}" type="sibTrans" cxnId="{D561ADD2-2D5A-4021-89F3-CC38720DAE55}">
      <dgm:prSet/>
      <dgm:spPr/>
      <dgm:t>
        <a:bodyPr/>
        <a:lstStyle/>
        <a:p>
          <a:endParaRPr lang="en-US"/>
        </a:p>
      </dgm:t>
    </dgm:pt>
    <dgm:pt modelId="{CA51B4ED-D609-433C-B19E-D9A47D426A55}">
      <dgm:prSet custT="1"/>
      <dgm:spPr/>
      <dgm:t>
        <a:bodyPr/>
        <a:lstStyle/>
        <a:p>
          <a:r>
            <a:rPr lang="en-US" sz="1600" dirty="0"/>
            <a:t>Choose someone to market for your practice who represents you and your practice well </a:t>
          </a:r>
        </a:p>
      </dgm:t>
    </dgm:pt>
    <dgm:pt modelId="{62712587-7202-46D5-BF81-27A7949A29D3}" type="parTrans" cxnId="{2804472D-2B70-4270-B313-27DF15E3E93C}">
      <dgm:prSet/>
      <dgm:spPr/>
      <dgm:t>
        <a:bodyPr/>
        <a:lstStyle/>
        <a:p>
          <a:endParaRPr lang="en-US"/>
        </a:p>
      </dgm:t>
    </dgm:pt>
    <dgm:pt modelId="{ACD5B09D-4953-4917-B1B2-4006D9A7C799}" type="sibTrans" cxnId="{2804472D-2B70-4270-B313-27DF15E3E93C}">
      <dgm:prSet/>
      <dgm:spPr/>
      <dgm:t>
        <a:bodyPr/>
        <a:lstStyle/>
        <a:p>
          <a:endParaRPr lang="en-US"/>
        </a:p>
      </dgm:t>
    </dgm:pt>
    <dgm:pt modelId="{298EAB81-8443-469D-881C-14AF9821A637}">
      <dgm:prSet/>
      <dgm:spPr/>
      <dgm:t>
        <a:bodyPr/>
        <a:lstStyle/>
        <a:p>
          <a:r>
            <a:rPr lang="en-US"/>
            <a:t>Plan on</a:t>
          </a:r>
        </a:p>
      </dgm:t>
    </dgm:pt>
    <dgm:pt modelId="{6AD845B2-3CE1-4ACC-96FA-D60A33C08625}" type="parTrans" cxnId="{322F6225-2FC1-41EB-9EF0-38DE7DBCBA7C}">
      <dgm:prSet/>
      <dgm:spPr/>
      <dgm:t>
        <a:bodyPr/>
        <a:lstStyle/>
        <a:p>
          <a:endParaRPr lang="en-US"/>
        </a:p>
      </dgm:t>
    </dgm:pt>
    <dgm:pt modelId="{0B3D0C1D-37CF-4DBC-9D90-B4159B990357}" type="sibTrans" cxnId="{322F6225-2FC1-41EB-9EF0-38DE7DBCBA7C}">
      <dgm:prSet/>
      <dgm:spPr/>
      <dgm:t>
        <a:bodyPr/>
        <a:lstStyle/>
        <a:p>
          <a:endParaRPr lang="en-US"/>
        </a:p>
      </dgm:t>
    </dgm:pt>
    <dgm:pt modelId="{C9E9F1D4-89EC-48AF-9CBC-ADDD26FEC2E4}">
      <dgm:prSet custT="1"/>
      <dgm:spPr/>
      <dgm:t>
        <a:bodyPr/>
        <a:lstStyle/>
        <a:p>
          <a:r>
            <a:rPr lang="en-US" sz="1600" dirty="0"/>
            <a:t>Plan on making an initial contact with the hope of then scheduling a short lunch or breakfast with physicians and staff</a:t>
          </a:r>
        </a:p>
      </dgm:t>
    </dgm:pt>
    <dgm:pt modelId="{E702B336-2409-4841-8490-76F5F6D31C43}" type="parTrans" cxnId="{51229674-C2B3-4010-BABB-1071A778D8E7}">
      <dgm:prSet/>
      <dgm:spPr/>
      <dgm:t>
        <a:bodyPr/>
        <a:lstStyle/>
        <a:p>
          <a:endParaRPr lang="en-US"/>
        </a:p>
      </dgm:t>
    </dgm:pt>
    <dgm:pt modelId="{B97EABE8-CE04-4A65-9A05-F9542C7414C4}" type="sibTrans" cxnId="{51229674-C2B3-4010-BABB-1071A778D8E7}">
      <dgm:prSet/>
      <dgm:spPr/>
      <dgm:t>
        <a:bodyPr/>
        <a:lstStyle/>
        <a:p>
          <a:endParaRPr lang="en-US"/>
        </a:p>
      </dgm:t>
    </dgm:pt>
    <dgm:pt modelId="{A479BFF6-78C3-4546-A814-F17FDB25FBF1}">
      <dgm:prSet/>
      <dgm:spPr/>
      <dgm:t>
        <a:bodyPr/>
        <a:lstStyle/>
        <a:p>
          <a:r>
            <a:rPr lang="en-US"/>
            <a:t>Follow up</a:t>
          </a:r>
        </a:p>
      </dgm:t>
    </dgm:pt>
    <dgm:pt modelId="{04E43E8A-71C8-4C12-AD27-6D1ADF15E5F5}" type="parTrans" cxnId="{4B2B1908-F80B-4A58-807B-B14C6687530F}">
      <dgm:prSet/>
      <dgm:spPr/>
      <dgm:t>
        <a:bodyPr/>
        <a:lstStyle/>
        <a:p>
          <a:endParaRPr lang="en-US"/>
        </a:p>
      </dgm:t>
    </dgm:pt>
    <dgm:pt modelId="{45AAB2B1-2DFC-4807-8DBE-59925E9FACEA}" type="sibTrans" cxnId="{4B2B1908-F80B-4A58-807B-B14C6687530F}">
      <dgm:prSet/>
      <dgm:spPr/>
      <dgm:t>
        <a:bodyPr/>
        <a:lstStyle/>
        <a:p>
          <a:endParaRPr lang="en-US"/>
        </a:p>
      </dgm:t>
    </dgm:pt>
    <dgm:pt modelId="{75C88FAA-E95E-40F1-A93B-F29153FA2604}">
      <dgm:prSet custT="1"/>
      <dgm:spPr/>
      <dgm:t>
        <a:bodyPr/>
        <a:lstStyle/>
        <a:p>
          <a:r>
            <a:rPr lang="en-US" sz="1600" dirty="0"/>
            <a:t>Follow up at specific intervals and provide new information on co-morbidities, new technology, etc.</a:t>
          </a:r>
        </a:p>
      </dgm:t>
    </dgm:pt>
    <dgm:pt modelId="{FBBE63C1-6B0A-40C2-80C1-1FF580FF6755}" type="parTrans" cxnId="{3B030B17-480A-465E-8C2E-2ED44BB15007}">
      <dgm:prSet/>
      <dgm:spPr/>
      <dgm:t>
        <a:bodyPr/>
        <a:lstStyle/>
        <a:p>
          <a:endParaRPr lang="en-US"/>
        </a:p>
      </dgm:t>
    </dgm:pt>
    <dgm:pt modelId="{2CEE2B77-97F6-4B78-AC01-C509E0E51FE2}" type="sibTrans" cxnId="{3B030B17-480A-465E-8C2E-2ED44BB15007}">
      <dgm:prSet/>
      <dgm:spPr/>
      <dgm:t>
        <a:bodyPr/>
        <a:lstStyle/>
        <a:p>
          <a:endParaRPr lang="en-US"/>
        </a:p>
      </dgm:t>
    </dgm:pt>
    <dgm:pt modelId="{BFEC89D2-A5F0-4573-B22F-5FAC54F01619}">
      <dgm:prSet/>
      <dgm:spPr/>
      <dgm:t>
        <a:bodyPr/>
        <a:lstStyle/>
        <a:p>
          <a:r>
            <a:rPr lang="en-US"/>
            <a:t>Don’t become</a:t>
          </a:r>
        </a:p>
      </dgm:t>
    </dgm:pt>
    <dgm:pt modelId="{F8FBC2E9-64A2-46CE-9FFF-1C465F702FD5}" type="parTrans" cxnId="{237C9048-2362-45DC-BB6B-14F29900D760}">
      <dgm:prSet/>
      <dgm:spPr/>
      <dgm:t>
        <a:bodyPr/>
        <a:lstStyle/>
        <a:p>
          <a:endParaRPr lang="en-US"/>
        </a:p>
      </dgm:t>
    </dgm:pt>
    <dgm:pt modelId="{CA3BFF3C-3BA8-48DE-A3E9-9DBBC407AF52}" type="sibTrans" cxnId="{237C9048-2362-45DC-BB6B-14F29900D760}">
      <dgm:prSet/>
      <dgm:spPr/>
      <dgm:t>
        <a:bodyPr/>
        <a:lstStyle/>
        <a:p>
          <a:endParaRPr lang="en-US"/>
        </a:p>
      </dgm:t>
    </dgm:pt>
    <dgm:pt modelId="{1502AE53-E698-4DBD-B900-7CDE58BD94F7}">
      <dgm:prSet custT="1"/>
      <dgm:spPr/>
      <dgm:t>
        <a:bodyPr/>
        <a:lstStyle/>
        <a:p>
          <a:r>
            <a:rPr lang="en-US" sz="1600" dirty="0"/>
            <a:t>Don’t become discouraged – circle back and establish relationships with the physicians, physicians’ assistants, staff and office managers</a:t>
          </a:r>
        </a:p>
      </dgm:t>
    </dgm:pt>
    <dgm:pt modelId="{3BA60433-F6FD-4F1C-938A-08D3413F8E17}" type="parTrans" cxnId="{9662684B-7F0D-44A5-B138-1EC2743BC49A}">
      <dgm:prSet/>
      <dgm:spPr/>
      <dgm:t>
        <a:bodyPr/>
        <a:lstStyle/>
        <a:p>
          <a:endParaRPr lang="en-US"/>
        </a:p>
      </dgm:t>
    </dgm:pt>
    <dgm:pt modelId="{7E6E0074-EB06-497C-B115-542C5AC7D3E9}" type="sibTrans" cxnId="{9662684B-7F0D-44A5-B138-1EC2743BC49A}">
      <dgm:prSet/>
      <dgm:spPr/>
      <dgm:t>
        <a:bodyPr/>
        <a:lstStyle/>
        <a:p>
          <a:endParaRPr lang="en-US"/>
        </a:p>
      </dgm:t>
    </dgm:pt>
    <dgm:pt modelId="{50E79761-6258-4533-A3A5-3932D735FBB0}" type="pres">
      <dgm:prSet presAssocID="{7E20409B-11C5-423E-A659-139D18B46B0B}" presName="Name0" presStyleCnt="0">
        <dgm:presLayoutVars>
          <dgm:dir/>
          <dgm:animLvl val="lvl"/>
          <dgm:resizeHandles val="exact"/>
        </dgm:presLayoutVars>
      </dgm:prSet>
      <dgm:spPr/>
      <dgm:t>
        <a:bodyPr/>
        <a:lstStyle/>
        <a:p>
          <a:endParaRPr lang="en-US"/>
        </a:p>
      </dgm:t>
    </dgm:pt>
    <dgm:pt modelId="{055F2173-618F-44E3-8E90-83F63A599F56}" type="pres">
      <dgm:prSet presAssocID="{BFEC89D2-A5F0-4573-B22F-5FAC54F01619}" presName="boxAndChildren" presStyleCnt="0"/>
      <dgm:spPr/>
    </dgm:pt>
    <dgm:pt modelId="{5CBDCCAC-0BD8-485F-A504-96CB84588864}" type="pres">
      <dgm:prSet presAssocID="{BFEC89D2-A5F0-4573-B22F-5FAC54F01619}" presName="parentTextBox" presStyleLbl="alignNode1" presStyleIdx="0" presStyleCnt="5"/>
      <dgm:spPr/>
      <dgm:t>
        <a:bodyPr/>
        <a:lstStyle/>
        <a:p>
          <a:endParaRPr lang="en-US"/>
        </a:p>
      </dgm:t>
    </dgm:pt>
    <dgm:pt modelId="{A9D764B3-6E8B-43FB-89E6-54700BDD43AA}" type="pres">
      <dgm:prSet presAssocID="{BFEC89D2-A5F0-4573-B22F-5FAC54F01619}" presName="descendantBox" presStyleLbl="bgAccFollowNode1" presStyleIdx="0" presStyleCnt="5"/>
      <dgm:spPr/>
      <dgm:t>
        <a:bodyPr/>
        <a:lstStyle/>
        <a:p>
          <a:endParaRPr lang="en-US"/>
        </a:p>
      </dgm:t>
    </dgm:pt>
    <dgm:pt modelId="{C8B5171A-1118-4AF4-A7A6-7C20CDA21A93}" type="pres">
      <dgm:prSet presAssocID="{45AAB2B1-2DFC-4807-8DBE-59925E9FACEA}" presName="sp" presStyleCnt="0"/>
      <dgm:spPr/>
    </dgm:pt>
    <dgm:pt modelId="{9B475AD1-65B6-42AF-B3C6-9EF0674A62C4}" type="pres">
      <dgm:prSet presAssocID="{A479BFF6-78C3-4546-A814-F17FDB25FBF1}" presName="arrowAndChildren" presStyleCnt="0"/>
      <dgm:spPr/>
    </dgm:pt>
    <dgm:pt modelId="{0B942EC5-F2C7-4973-88DA-8C3990526774}" type="pres">
      <dgm:prSet presAssocID="{A479BFF6-78C3-4546-A814-F17FDB25FBF1}" presName="parentTextArrow" presStyleLbl="node1" presStyleIdx="0" presStyleCnt="0"/>
      <dgm:spPr/>
      <dgm:t>
        <a:bodyPr/>
        <a:lstStyle/>
        <a:p>
          <a:endParaRPr lang="en-US"/>
        </a:p>
      </dgm:t>
    </dgm:pt>
    <dgm:pt modelId="{A5839415-8F3B-43EA-9F44-51DF503B0D93}" type="pres">
      <dgm:prSet presAssocID="{A479BFF6-78C3-4546-A814-F17FDB25FBF1}" presName="arrow" presStyleLbl="alignNode1" presStyleIdx="1" presStyleCnt="5"/>
      <dgm:spPr/>
      <dgm:t>
        <a:bodyPr/>
        <a:lstStyle/>
        <a:p>
          <a:endParaRPr lang="en-US"/>
        </a:p>
      </dgm:t>
    </dgm:pt>
    <dgm:pt modelId="{761E33B9-4B35-4D1F-A34C-610D3261C01C}" type="pres">
      <dgm:prSet presAssocID="{A479BFF6-78C3-4546-A814-F17FDB25FBF1}" presName="descendantArrow" presStyleLbl="bgAccFollowNode1" presStyleIdx="1" presStyleCnt="5"/>
      <dgm:spPr/>
      <dgm:t>
        <a:bodyPr/>
        <a:lstStyle/>
        <a:p>
          <a:endParaRPr lang="en-US"/>
        </a:p>
      </dgm:t>
    </dgm:pt>
    <dgm:pt modelId="{F39F0439-7719-4DD7-988F-8C1EE558E382}" type="pres">
      <dgm:prSet presAssocID="{0B3D0C1D-37CF-4DBC-9D90-B4159B990357}" presName="sp" presStyleCnt="0"/>
      <dgm:spPr/>
    </dgm:pt>
    <dgm:pt modelId="{13119547-9F4F-4F45-9519-B33CA95FC7EE}" type="pres">
      <dgm:prSet presAssocID="{298EAB81-8443-469D-881C-14AF9821A637}" presName="arrowAndChildren" presStyleCnt="0"/>
      <dgm:spPr/>
    </dgm:pt>
    <dgm:pt modelId="{88E52347-97E8-4D29-BDA1-CC8F3F1C3F5A}" type="pres">
      <dgm:prSet presAssocID="{298EAB81-8443-469D-881C-14AF9821A637}" presName="parentTextArrow" presStyleLbl="node1" presStyleIdx="0" presStyleCnt="0"/>
      <dgm:spPr/>
      <dgm:t>
        <a:bodyPr/>
        <a:lstStyle/>
        <a:p>
          <a:endParaRPr lang="en-US"/>
        </a:p>
      </dgm:t>
    </dgm:pt>
    <dgm:pt modelId="{700BE129-9A99-44E9-90EC-9B518CF82238}" type="pres">
      <dgm:prSet presAssocID="{298EAB81-8443-469D-881C-14AF9821A637}" presName="arrow" presStyleLbl="alignNode1" presStyleIdx="2" presStyleCnt="5"/>
      <dgm:spPr/>
      <dgm:t>
        <a:bodyPr/>
        <a:lstStyle/>
        <a:p>
          <a:endParaRPr lang="en-US"/>
        </a:p>
      </dgm:t>
    </dgm:pt>
    <dgm:pt modelId="{1FC2CA47-E820-44EC-BADA-F5D232E21735}" type="pres">
      <dgm:prSet presAssocID="{298EAB81-8443-469D-881C-14AF9821A637}" presName="descendantArrow" presStyleLbl="bgAccFollowNode1" presStyleIdx="2" presStyleCnt="5"/>
      <dgm:spPr/>
      <dgm:t>
        <a:bodyPr/>
        <a:lstStyle/>
        <a:p>
          <a:endParaRPr lang="en-US"/>
        </a:p>
      </dgm:t>
    </dgm:pt>
    <dgm:pt modelId="{0690955A-52A2-49A2-9A06-31BB123F9E56}" type="pres">
      <dgm:prSet presAssocID="{E3C99B5B-CFD5-4D53-8354-1FD3A5F21100}" presName="sp" presStyleCnt="0"/>
      <dgm:spPr/>
    </dgm:pt>
    <dgm:pt modelId="{B72EF0A6-CDAE-4702-BE35-9857ECD88E54}" type="pres">
      <dgm:prSet presAssocID="{6FF9B671-CBD4-4DF3-B817-17B609B8BEA7}" presName="arrowAndChildren" presStyleCnt="0"/>
      <dgm:spPr/>
    </dgm:pt>
    <dgm:pt modelId="{8EC22B34-787C-43EF-A25F-1F70069FC7AC}" type="pres">
      <dgm:prSet presAssocID="{6FF9B671-CBD4-4DF3-B817-17B609B8BEA7}" presName="parentTextArrow" presStyleLbl="node1" presStyleIdx="0" presStyleCnt="0"/>
      <dgm:spPr/>
      <dgm:t>
        <a:bodyPr/>
        <a:lstStyle/>
        <a:p>
          <a:endParaRPr lang="en-US"/>
        </a:p>
      </dgm:t>
    </dgm:pt>
    <dgm:pt modelId="{E8B38777-14FC-41E5-9D02-AC45A6547CDD}" type="pres">
      <dgm:prSet presAssocID="{6FF9B671-CBD4-4DF3-B817-17B609B8BEA7}" presName="arrow" presStyleLbl="alignNode1" presStyleIdx="3" presStyleCnt="5"/>
      <dgm:spPr/>
      <dgm:t>
        <a:bodyPr/>
        <a:lstStyle/>
        <a:p>
          <a:endParaRPr lang="en-US"/>
        </a:p>
      </dgm:t>
    </dgm:pt>
    <dgm:pt modelId="{05DA21FE-AC67-40FA-8A16-40251A730CCB}" type="pres">
      <dgm:prSet presAssocID="{6FF9B671-CBD4-4DF3-B817-17B609B8BEA7}" presName="descendantArrow" presStyleLbl="bgAccFollowNode1" presStyleIdx="3" presStyleCnt="5"/>
      <dgm:spPr/>
      <dgm:t>
        <a:bodyPr/>
        <a:lstStyle/>
        <a:p>
          <a:endParaRPr lang="en-US"/>
        </a:p>
      </dgm:t>
    </dgm:pt>
    <dgm:pt modelId="{19DE06F9-088B-461D-8F1F-AF4250BB3167}" type="pres">
      <dgm:prSet presAssocID="{614C6375-6097-4539-A85D-04354AB190A2}" presName="sp" presStyleCnt="0"/>
      <dgm:spPr/>
    </dgm:pt>
    <dgm:pt modelId="{2AE6821B-AF39-4480-B5AA-53A11C4EC818}" type="pres">
      <dgm:prSet presAssocID="{221CC758-14BE-45CF-A2AD-1D785BF6C47E}" presName="arrowAndChildren" presStyleCnt="0"/>
      <dgm:spPr/>
    </dgm:pt>
    <dgm:pt modelId="{B6DD8B33-E3DB-4260-B7D1-9F6A3216F6BD}" type="pres">
      <dgm:prSet presAssocID="{221CC758-14BE-45CF-A2AD-1D785BF6C47E}" presName="parentTextArrow" presStyleLbl="node1" presStyleIdx="0" presStyleCnt="0"/>
      <dgm:spPr/>
      <dgm:t>
        <a:bodyPr/>
        <a:lstStyle/>
        <a:p>
          <a:endParaRPr lang="en-US"/>
        </a:p>
      </dgm:t>
    </dgm:pt>
    <dgm:pt modelId="{1395465D-3452-402B-A3DB-BEC61D5DA321}" type="pres">
      <dgm:prSet presAssocID="{221CC758-14BE-45CF-A2AD-1D785BF6C47E}" presName="arrow" presStyleLbl="alignNode1" presStyleIdx="4" presStyleCnt="5"/>
      <dgm:spPr/>
      <dgm:t>
        <a:bodyPr/>
        <a:lstStyle/>
        <a:p>
          <a:endParaRPr lang="en-US"/>
        </a:p>
      </dgm:t>
    </dgm:pt>
    <dgm:pt modelId="{6D5D9C09-4741-4B34-BF3D-29C867A5EC9B}" type="pres">
      <dgm:prSet presAssocID="{221CC758-14BE-45CF-A2AD-1D785BF6C47E}" presName="descendantArrow" presStyleLbl="bgAccFollowNode1" presStyleIdx="4" presStyleCnt="5"/>
      <dgm:spPr/>
      <dgm:t>
        <a:bodyPr/>
        <a:lstStyle/>
        <a:p>
          <a:endParaRPr lang="en-US"/>
        </a:p>
      </dgm:t>
    </dgm:pt>
  </dgm:ptLst>
  <dgm:cxnLst>
    <dgm:cxn modelId="{8C7F42A3-1E19-4955-A4B4-BC58E0ED366B}" type="presOf" srcId="{BFEC89D2-A5F0-4573-B22F-5FAC54F01619}" destId="{5CBDCCAC-0BD8-485F-A504-96CB84588864}" srcOrd="0" destOrd="0" presId="urn:microsoft.com/office/officeart/2016/7/layout/VerticalDownArrowProcess"/>
    <dgm:cxn modelId="{237C9048-2362-45DC-BB6B-14F29900D760}" srcId="{7E20409B-11C5-423E-A659-139D18B46B0B}" destId="{BFEC89D2-A5F0-4573-B22F-5FAC54F01619}" srcOrd="4" destOrd="0" parTransId="{F8FBC2E9-64A2-46CE-9FFF-1C465F702FD5}" sibTransId="{CA3BFF3C-3BA8-48DE-A3E9-9DBBC407AF52}"/>
    <dgm:cxn modelId="{51229674-C2B3-4010-BABB-1071A778D8E7}" srcId="{298EAB81-8443-469D-881C-14AF9821A637}" destId="{C9E9F1D4-89EC-48AF-9CBC-ADDD26FEC2E4}" srcOrd="0" destOrd="0" parTransId="{E702B336-2409-4841-8490-76F5F6D31C43}" sibTransId="{B97EABE8-CE04-4A65-9A05-F9542C7414C4}"/>
    <dgm:cxn modelId="{A4B70A1A-BDBB-4248-B2E7-71D99A590654}" type="presOf" srcId="{6FF9B671-CBD4-4DF3-B817-17B609B8BEA7}" destId="{8EC22B34-787C-43EF-A25F-1F70069FC7AC}" srcOrd="0" destOrd="0" presId="urn:microsoft.com/office/officeart/2016/7/layout/VerticalDownArrowProcess"/>
    <dgm:cxn modelId="{8A06611D-1322-4A2F-9787-92A4E12AC194}" srcId="{221CC758-14BE-45CF-A2AD-1D785BF6C47E}" destId="{52E3A435-5278-45B5-98FD-1068FAEC32E4}" srcOrd="0" destOrd="0" parTransId="{C89BA1FB-28D6-42E5-A919-48810D2BA5D8}" sibTransId="{8C2C5C9E-6762-4DA6-9FF2-8D97C52A7157}"/>
    <dgm:cxn modelId="{B1FEC265-717D-4520-84AA-1EF7BD995971}" type="presOf" srcId="{C9E9F1D4-89EC-48AF-9CBC-ADDD26FEC2E4}" destId="{1FC2CA47-E820-44EC-BADA-F5D232E21735}" srcOrd="0" destOrd="0" presId="urn:microsoft.com/office/officeart/2016/7/layout/VerticalDownArrowProcess"/>
    <dgm:cxn modelId="{50A2F7F7-9CE6-44DC-9627-9B0D4C134432}" type="presOf" srcId="{221CC758-14BE-45CF-A2AD-1D785BF6C47E}" destId="{1395465D-3452-402B-A3DB-BEC61D5DA321}" srcOrd="1" destOrd="0" presId="urn:microsoft.com/office/officeart/2016/7/layout/VerticalDownArrowProcess"/>
    <dgm:cxn modelId="{89F2AF9A-61E5-438F-8FDE-46AE09E09916}" type="presOf" srcId="{298EAB81-8443-469D-881C-14AF9821A637}" destId="{88E52347-97E8-4D29-BDA1-CC8F3F1C3F5A}" srcOrd="0" destOrd="0" presId="urn:microsoft.com/office/officeart/2016/7/layout/VerticalDownArrowProcess"/>
    <dgm:cxn modelId="{3B030B17-480A-465E-8C2E-2ED44BB15007}" srcId="{A479BFF6-78C3-4546-A814-F17FDB25FBF1}" destId="{75C88FAA-E95E-40F1-A93B-F29153FA2604}" srcOrd="0" destOrd="0" parTransId="{FBBE63C1-6B0A-40C2-80C1-1FF580FF6755}" sibTransId="{2CEE2B77-97F6-4B78-AC01-C509E0E51FE2}"/>
    <dgm:cxn modelId="{4B2B1908-F80B-4A58-807B-B14C6687530F}" srcId="{7E20409B-11C5-423E-A659-139D18B46B0B}" destId="{A479BFF6-78C3-4546-A814-F17FDB25FBF1}" srcOrd="3" destOrd="0" parTransId="{04E43E8A-71C8-4C12-AD27-6D1ADF15E5F5}" sibTransId="{45AAB2B1-2DFC-4807-8DBE-59925E9FACEA}"/>
    <dgm:cxn modelId="{80AE7F2E-F122-430D-8EE5-8EB182B4854F}" srcId="{7E20409B-11C5-423E-A659-139D18B46B0B}" destId="{221CC758-14BE-45CF-A2AD-1D785BF6C47E}" srcOrd="0" destOrd="0" parTransId="{DB1B267A-99A7-4D1E-82B9-69747C358FA9}" sibTransId="{614C6375-6097-4539-A85D-04354AB190A2}"/>
    <dgm:cxn modelId="{2804472D-2B70-4270-B313-27DF15E3E93C}" srcId="{6FF9B671-CBD4-4DF3-B817-17B609B8BEA7}" destId="{CA51B4ED-D609-433C-B19E-D9A47D426A55}" srcOrd="0" destOrd="0" parTransId="{62712587-7202-46D5-BF81-27A7949A29D3}" sibTransId="{ACD5B09D-4953-4917-B1B2-4006D9A7C799}"/>
    <dgm:cxn modelId="{684BCE2D-2A80-4079-95D0-286CFCC8626F}" type="presOf" srcId="{1502AE53-E698-4DBD-B900-7CDE58BD94F7}" destId="{A9D764B3-6E8B-43FB-89E6-54700BDD43AA}" srcOrd="0" destOrd="0" presId="urn:microsoft.com/office/officeart/2016/7/layout/VerticalDownArrowProcess"/>
    <dgm:cxn modelId="{73BF12BC-FD26-46C5-ABFF-40463DA1A239}" type="presOf" srcId="{A479BFF6-78C3-4546-A814-F17FDB25FBF1}" destId="{0B942EC5-F2C7-4973-88DA-8C3990526774}" srcOrd="0" destOrd="0" presId="urn:microsoft.com/office/officeart/2016/7/layout/VerticalDownArrowProcess"/>
    <dgm:cxn modelId="{40ED904D-1CAD-4D67-993B-B071A2B057EF}" type="presOf" srcId="{52E3A435-5278-45B5-98FD-1068FAEC32E4}" destId="{6D5D9C09-4741-4B34-BF3D-29C867A5EC9B}" srcOrd="0" destOrd="0" presId="urn:microsoft.com/office/officeart/2016/7/layout/VerticalDownArrowProcess"/>
    <dgm:cxn modelId="{ACE37B8F-1B06-4D5C-9746-86FB7671243A}" type="presOf" srcId="{7E20409B-11C5-423E-A659-139D18B46B0B}" destId="{50E79761-6258-4533-A3A5-3932D735FBB0}" srcOrd="0" destOrd="0" presId="urn:microsoft.com/office/officeart/2016/7/layout/VerticalDownArrowProcess"/>
    <dgm:cxn modelId="{322F6225-2FC1-41EB-9EF0-38DE7DBCBA7C}" srcId="{7E20409B-11C5-423E-A659-139D18B46B0B}" destId="{298EAB81-8443-469D-881C-14AF9821A637}" srcOrd="2" destOrd="0" parTransId="{6AD845B2-3CE1-4ACC-96FA-D60A33C08625}" sibTransId="{0B3D0C1D-37CF-4DBC-9D90-B4159B990357}"/>
    <dgm:cxn modelId="{719AF524-C9A1-4DE2-8DFB-CB9A9BE2111B}" type="presOf" srcId="{A479BFF6-78C3-4546-A814-F17FDB25FBF1}" destId="{A5839415-8F3B-43EA-9F44-51DF503B0D93}" srcOrd="1" destOrd="0" presId="urn:microsoft.com/office/officeart/2016/7/layout/VerticalDownArrowProcess"/>
    <dgm:cxn modelId="{9662684B-7F0D-44A5-B138-1EC2743BC49A}" srcId="{BFEC89D2-A5F0-4573-B22F-5FAC54F01619}" destId="{1502AE53-E698-4DBD-B900-7CDE58BD94F7}" srcOrd="0" destOrd="0" parTransId="{3BA60433-F6FD-4F1C-938A-08D3413F8E17}" sibTransId="{7E6E0074-EB06-497C-B115-542C5AC7D3E9}"/>
    <dgm:cxn modelId="{81A6D254-F3D9-4900-8F28-878B7676BD63}" type="presOf" srcId="{75C88FAA-E95E-40F1-A93B-F29153FA2604}" destId="{761E33B9-4B35-4D1F-A34C-610D3261C01C}" srcOrd="0" destOrd="0" presId="urn:microsoft.com/office/officeart/2016/7/layout/VerticalDownArrowProcess"/>
    <dgm:cxn modelId="{D561ADD2-2D5A-4021-89F3-CC38720DAE55}" srcId="{7E20409B-11C5-423E-A659-139D18B46B0B}" destId="{6FF9B671-CBD4-4DF3-B817-17B609B8BEA7}" srcOrd="1" destOrd="0" parTransId="{C1FA4FBC-8398-46C4-A00A-24D690E4600F}" sibTransId="{E3C99B5B-CFD5-4D53-8354-1FD3A5F21100}"/>
    <dgm:cxn modelId="{D2DCA7CB-C133-4FFB-8F73-603C85EA5CE8}" type="presOf" srcId="{298EAB81-8443-469D-881C-14AF9821A637}" destId="{700BE129-9A99-44E9-90EC-9B518CF82238}" srcOrd="1" destOrd="0" presId="urn:microsoft.com/office/officeart/2016/7/layout/VerticalDownArrowProcess"/>
    <dgm:cxn modelId="{2D3B1F82-9236-4349-8813-40A4B1C50244}" type="presOf" srcId="{221CC758-14BE-45CF-A2AD-1D785BF6C47E}" destId="{B6DD8B33-E3DB-4260-B7D1-9F6A3216F6BD}" srcOrd="0" destOrd="0" presId="urn:microsoft.com/office/officeart/2016/7/layout/VerticalDownArrowProcess"/>
    <dgm:cxn modelId="{26C65737-C345-493A-B82E-392CCE6CC1D4}" type="presOf" srcId="{6FF9B671-CBD4-4DF3-B817-17B609B8BEA7}" destId="{E8B38777-14FC-41E5-9D02-AC45A6547CDD}" srcOrd="1" destOrd="0" presId="urn:microsoft.com/office/officeart/2016/7/layout/VerticalDownArrowProcess"/>
    <dgm:cxn modelId="{96CC39E6-925D-4B3A-B670-3DB1ED85FE07}" type="presOf" srcId="{CA51B4ED-D609-433C-B19E-D9A47D426A55}" destId="{05DA21FE-AC67-40FA-8A16-40251A730CCB}" srcOrd="0" destOrd="0" presId="urn:microsoft.com/office/officeart/2016/7/layout/VerticalDownArrowProcess"/>
    <dgm:cxn modelId="{BC197F8B-D488-4FF5-9927-8FF4D980DE43}" type="presParOf" srcId="{50E79761-6258-4533-A3A5-3932D735FBB0}" destId="{055F2173-618F-44E3-8E90-83F63A599F56}" srcOrd="0" destOrd="0" presId="urn:microsoft.com/office/officeart/2016/7/layout/VerticalDownArrowProcess"/>
    <dgm:cxn modelId="{8E660EFA-7B7C-4AC9-845D-EE456729871B}" type="presParOf" srcId="{055F2173-618F-44E3-8E90-83F63A599F56}" destId="{5CBDCCAC-0BD8-485F-A504-96CB84588864}" srcOrd="0" destOrd="0" presId="urn:microsoft.com/office/officeart/2016/7/layout/VerticalDownArrowProcess"/>
    <dgm:cxn modelId="{7701F4A4-284A-406B-84C5-6F6B229FDA85}" type="presParOf" srcId="{055F2173-618F-44E3-8E90-83F63A599F56}" destId="{A9D764B3-6E8B-43FB-89E6-54700BDD43AA}" srcOrd="1" destOrd="0" presId="urn:microsoft.com/office/officeart/2016/7/layout/VerticalDownArrowProcess"/>
    <dgm:cxn modelId="{730C96B3-E776-4956-9C93-22E7AA9F3495}" type="presParOf" srcId="{50E79761-6258-4533-A3A5-3932D735FBB0}" destId="{C8B5171A-1118-4AF4-A7A6-7C20CDA21A93}" srcOrd="1" destOrd="0" presId="urn:microsoft.com/office/officeart/2016/7/layout/VerticalDownArrowProcess"/>
    <dgm:cxn modelId="{4093A991-E987-4DF2-B3F5-92C1B685F2A2}" type="presParOf" srcId="{50E79761-6258-4533-A3A5-3932D735FBB0}" destId="{9B475AD1-65B6-42AF-B3C6-9EF0674A62C4}" srcOrd="2" destOrd="0" presId="urn:microsoft.com/office/officeart/2016/7/layout/VerticalDownArrowProcess"/>
    <dgm:cxn modelId="{D0C03409-8D05-48E1-AC26-85EC30BF9FA4}" type="presParOf" srcId="{9B475AD1-65B6-42AF-B3C6-9EF0674A62C4}" destId="{0B942EC5-F2C7-4973-88DA-8C3990526774}" srcOrd="0" destOrd="0" presId="urn:microsoft.com/office/officeart/2016/7/layout/VerticalDownArrowProcess"/>
    <dgm:cxn modelId="{215C4849-5E6D-41B6-9575-5D43236095AA}" type="presParOf" srcId="{9B475AD1-65B6-42AF-B3C6-9EF0674A62C4}" destId="{A5839415-8F3B-43EA-9F44-51DF503B0D93}" srcOrd="1" destOrd="0" presId="urn:microsoft.com/office/officeart/2016/7/layout/VerticalDownArrowProcess"/>
    <dgm:cxn modelId="{EC3B71F0-C733-4145-AD64-7EAA9D360F45}" type="presParOf" srcId="{9B475AD1-65B6-42AF-B3C6-9EF0674A62C4}" destId="{761E33B9-4B35-4D1F-A34C-610D3261C01C}" srcOrd="2" destOrd="0" presId="urn:microsoft.com/office/officeart/2016/7/layout/VerticalDownArrowProcess"/>
    <dgm:cxn modelId="{164FCDF9-278B-4BAD-B6A7-3DAE3FE15685}" type="presParOf" srcId="{50E79761-6258-4533-A3A5-3932D735FBB0}" destId="{F39F0439-7719-4DD7-988F-8C1EE558E382}" srcOrd="3" destOrd="0" presId="urn:microsoft.com/office/officeart/2016/7/layout/VerticalDownArrowProcess"/>
    <dgm:cxn modelId="{41CCB853-CDB4-4B57-9BCB-6F8A83F66EF1}" type="presParOf" srcId="{50E79761-6258-4533-A3A5-3932D735FBB0}" destId="{13119547-9F4F-4F45-9519-B33CA95FC7EE}" srcOrd="4" destOrd="0" presId="urn:microsoft.com/office/officeart/2016/7/layout/VerticalDownArrowProcess"/>
    <dgm:cxn modelId="{4B29EB0F-DFC7-476F-9F1E-D3CDE1D07F2C}" type="presParOf" srcId="{13119547-9F4F-4F45-9519-B33CA95FC7EE}" destId="{88E52347-97E8-4D29-BDA1-CC8F3F1C3F5A}" srcOrd="0" destOrd="0" presId="urn:microsoft.com/office/officeart/2016/7/layout/VerticalDownArrowProcess"/>
    <dgm:cxn modelId="{D4F14AD9-A92A-48A0-98F3-F68E52BA98A3}" type="presParOf" srcId="{13119547-9F4F-4F45-9519-B33CA95FC7EE}" destId="{700BE129-9A99-44E9-90EC-9B518CF82238}" srcOrd="1" destOrd="0" presId="urn:microsoft.com/office/officeart/2016/7/layout/VerticalDownArrowProcess"/>
    <dgm:cxn modelId="{D70EDE67-EA68-4649-82A3-CA23481D97BA}" type="presParOf" srcId="{13119547-9F4F-4F45-9519-B33CA95FC7EE}" destId="{1FC2CA47-E820-44EC-BADA-F5D232E21735}" srcOrd="2" destOrd="0" presId="urn:microsoft.com/office/officeart/2016/7/layout/VerticalDownArrowProcess"/>
    <dgm:cxn modelId="{C0847453-A8BD-4AA6-95AE-827C8EB2D9DE}" type="presParOf" srcId="{50E79761-6258-4533-A3A5-3932D735FBB0}" destId="{0690955A-52A2-49A2-9A06-31BB123F9E56}" srcOrd="5" destOrd="0" presId="urn:microsoft.com/office/officeart/2016/7/layout/VerticalDownArrowProcess"/>
    <dgm:cxn modelId="{CD57BA6F-CB6A-45FF-85CF-B1AD065CCEBA}" type="presParOf" srcId="{50E79761-6258-4533-A3A5-3932D735FBB0}" destId="{B72EF0A6-CDAE-4702-BE35-9857ECD88E54}" srcOrd="6" destOrd="0" presId="urn:microsoft.com/office/officeart/2016/7/layout/VerticalDownArrowProcess"/>
    <dgm:cxn modelId="{483B7E8F-15BF-41F4-A9C4-54D8C6182547}" type="presParOf" srcId="{B72EF0A6-CDAE-4702-BE35-9857ECD88E54}" destId="{8EC22B34-787C-43EF-A25F-1F70069FC7AC}" srcOrd="0" destOrd="0" presId="urn:microsoft.com/office/officeart/2016/7/layout/VerticalDownArrowProcess"/>
    <dgm:cxn modelId="{456AF431-E903-4B10-9572-D984B3784A25}" type="presParOf" srcId="{B72EF0A6-CDAE-4702-BE35-9857ECD88E54}" destId="{E8B38777-14FC-41E5-9D02-AC45A6547CDD}" srcOrd="1" destOrd="0" presId="urn:microsoft.com/office/officeart/2016/7/layout/VerticalDownArrowProcess"/>
    <dgm:cxn modelId="{B2CE53F6-08DA-4F01-A083-89F813AFB0F0}" type="presParOf" srcId="{B72EF0A6-CDAE-4702-BE35-9857ECD88E54}" destId="{05DA21FE-AC67-40FA-8A16-40251A730CCB}" srcOrd="2" destOrd="0" presId="urn:microsoft.com/office/officeart/2016/7/layout/VerticalDownArrowProcess"/>
    <dgm:cxn modelId="{C19F63DA-5626-4259-ADD8-A4AB031314A0}" type="presParOf" srcId="{50E79761-6258-4533-A3A5-3932D735FBB0}" destId="{19DE06F9-088B-461D-8F1F-AF4250BB3167}" srcOrd="7" destOrd="0" presId="urn:microsoft.com/office/officeart/2016/7/layout/VerticalDownArrowProcess"/>
    <dgm:cxn modelId="{77E27CCA-67D2-49FF-8BD5-7DCF551CB6DB}" type="presParOf" srcId="{50E79761-6258-4533-A3A5-3932D735FBB0}" destId="{2AE6821B-AF39-4480-B5AA-53A11C4EC818}" srcOrd="8" destOrd="0" presId="urn:microsoft.com/office/officeart/2016/7/layout/VerticalDownArrowProcess"/>
    <dgm:cxn modelId="{987EF5BD-3CAF-4EF5-9A6B-963AF9E1389F}" type="presParOf" srcId="{2AE6821B-AF39-4480-B5AA-53A11C4EC818}" destId="{B6DD8B33-E3DB-4260-B7D1-9F6A3216F6BD}" srcOrd="0" destOrd="0" presId="urn:microsoft.com/office/officeart/2016/7/layout/VerticalDownArrowProcess"/>
    <dgm:cxn modelId="{104DB5C9-BF90-4477-A949-3E99055B4D65}" type="presParOf" srcId="{2AE6821B-AF39-4480-B5AA-53A11C4EC818}" destId="{1395465D-3452-402B-A3DB-BEC61D5DA321}" srcOrd="1" destOrd="0" presId="urn:microsoft.com/office/officeart/2016/7/layout/VerticalDownArrowProcess"/>
    <dgm:cxn modelId="{E23FD205-B49D-4241-A077-8E15365B3DD5}" type="presParOf" srcId="{2AE6821B-AF39-4480-B5AA-53A11C4EC818}" destId="{6D5D9C09-4741-4B34-BF3D-29C867A5EC9B}"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34D5E3-BBEC-41A1-9D59-C0E890F3BA9D}" type="doc">
      <dgm:prSet loTypeId="urn:microsoft.com/office/officeart/2005/8/layout/cycle5" loCatId="cycle" qsTypeId="urn:microsoft.com/office/officeart/2005/8/quickstyle/simple5" qsCatId="simple" csTypeId="urn:microsoft.com/office/officeart/2005/8/colors/colorful3" csCatId="colorful"/>
      <dgm:spPr/>
      <dgm:t>
        <a:bodyPr/>
        <a:lstStyle/>
        <a:p>
          <a:endParaRPr lang="en-US"/>
        </a:p>
      </dgm:t>
    </dgm:pt>
    <dgm:pt modelId="{8D583546-A0E5-4E14-93D5-F8FCFA44AD51}">
      <dgm:prSet/>
      <dgm:spPr/>
      <dgm:t>
        <a:bodyPr/>
        <a:lstStyle/>
        <a:p>
          <a:r>
            <a:rPr lang="en-US"/>
            <a:t>Port Orange- </a:t>
          </a:r>
          <a:r>
            <a:rPr lang="en-US" b="1"/>
            <a:t>Home Base</a:t>
          </a:r>
          <a:endParaRPr lang="en-US"/>
        </a:p>
      </dgm:t>
    </dgm:pt>
    <dgm:pt modelId="{F4C78353-2269-4599-B071-27371DBA36F4}" type="parTrans" cxnId="{5F23CA93-3D16-484F-A905-C3CBF03A4B2E}">
      <dgm:prSet/>
      <dgm:spPr/>
      <dgm:t>
        <a:bodyPr/>
        <a:lstStyle/>
        <a:p>
          <a:endParaRPr lang="en-US"/>
        </a:p>
      </dgm:t>
    </dgm:pt>
    <dgm:pt modelId="{5869C052-30C6-4008-A9C6-A5C8B2E458D3}" type="sibTrans" cxnId="{5F23CA93-3D16-484F-A905-C3CBF03A4B2E}">
      <dgm:prSet/>
      <dgm:spPr/>
      <dgm:t>
        <a:bodyPr/>
        <a:lstStyle/>
        <a:p>
          <a:endParaRPr lang="en-US"/>
        </a:p>
      </dgm:t>
    </dgm:pt>
    <dgm:pt modelId="{D61B3514-00AE-4497-9095-DDD1D5F34BF3}">
      <dgm:prSet/>
      <dgm:spPr/>
      <dgm:t>
        <a:bodyPr/>
        <a:lstStyle/>
        <a:p>
          <a:r>
            <a:rPr lang="en-US"/>
            <a:t>Daytona Beach</a:t>
          </a:r>
        </a:p>
      </dgm:t>
    </dgm:pt>
    <dgm:pt modelId="{D19DBF5F-1B89-4C28-AB09-EA1E92F37BAC}" type="parTrans" cxnId="{6586B514-6EFC-4F44-9308-C64D6035FE03}">
      <dgm:prSet/>
      <dgm:spPr/>
      <dgm:t>
        <a:bodyPr/>
        <a:lstStyle/>
        <a:p>
          <a:endParaRPr lang="en-US"/>
        </a:p>
      </dgm:t>
    </dgm:pt>
    <dgm:pt modelId="{786A1900-07B5-4EAB-9039-6EDA6056235B}" type="sibTrans" cxnId="{6586B514-6EFC-4F44-9308-C64D6035FE03}">
      <dgm:prSet/>
      <dgm:spPr/>
      <dgm:t>
        <a:bodyPr/>
        <a:lstStyle/>
        <a:p>
          <a:endParaRPr lang="en-US"/>
        </a:p>
      </dgm:t>
    </dgm:pt>
    <dgm:pt modelId="{2E498945-EB03-496F-A73D-37585FA434B0}">
      <dgm:prSet/>
      <dgm:spPr/>
      <dgm:t>
        <a:bodyPr/>
        <a:lstStyle/>
        <a:p>
          <a:r>
            <a:rPr lang="en-US"/>
            <a:t>New Smyrna Beach/ Edgewater</a:t>
          </a:r>
        </a:p>
      </dgm:t>
    </dgm:pt>
    <dgm:pt modelId="{15C1D8F2-F54E-443F-93A6-5579BF2919EF}" type="parTrans" cxnId="{D62B3ACF-1FB8-4203-A5AF-A310F66EF91A}">
      <dgm:prSet/>
      <dgm:spPr/>
      <dgm:t>
        <a:bodyPr/>
        <a:lstStyle/>
        <a:p>
          <a:endParaRPr lang="en-US"/>
        </a:p>
      </dgm:t>
    </dgm:pt>
    <dgm:pt modelId="{6705BB84-3E73-4F5F-BA77-934035E71BB0}" type="sibTrans" cxnId="{D62B3ACF-1FB8-4203-A5AF-A310F66EF91A}">
      <dgm:prSet/>
      <dgm:spPr/>
      <dgm:t>
        <a:bodyPr/>
        <a:lstStyle/>
        <a:p>
          <a:endParaRPr lang="en-US"/>
        </a:p>
      </dgm:t>
    </dgm:pt>
    <dgm:pt modelId="{CA9B09C7-D1AB-49CD-A174-05BE1E7F164D}">
      <dgm:prSet/>
      <dgm:spPr/>
      <dgm:t>
        <a:bodyPr/>
        <a:lstStyle/>
        <a:p>
          <a:r>
            <a:rPr lang="en-US"/>
            <a:t>Ormond Beach/Palm Coast</a:t>
          </a:r>
        </a:p>
      </dgm:t>
    </dgm:pt>
    <dgm:pt modelId="{1C0F8DED-7141-4341-AC3C-449959B1D2C0}" type="parTrans" cxnId="{9E2FEDDD-8E86-4E6C-B85F-8E4CE5F09047}">
      <dgm:prSet/>
      <dgm:spPr/>
      <dgm:t>
        <a:bodyPr/>
        <a:lstStyle/>
        <a:p>
          <a:endParaRPr lang="en-US"/>
        </a:p>
      </dgm:t>
    </dgm:pt>
    <dgm:pt modelId="{7620F94A-AF95-4635-8BE4-287BB6B0E19B}" type="sibTrans" cxnId="{9E2FEDDD-8E86-4E6C-B85F-8E4CE5F09047}">
      <dgm:prSet/>
      <dgm:spPr/>
      <dgm:t>
        <a:bodyPr/>
        <a:lstStyle/>
        <a:p>
          <a:endParaRPr lang="en-US"/>
        </a:p>
      </dgm:t>
    </dgm:pt>
    <dgm:pt modelId="{94E90B56-E4B6-43D5-AE6E-FD96A2F48852}" type="pres">
      <dgm:prSet presAssocID="{2D34D5E3-BBEC-41A1-9D59-C0E890F3BA9D}" presName="cycle" presStyleCnt="0">
        <dgm:presLayoutVars>
          <dgm:dir/>
          <dgm:resizeHandles val="exact"/>
        </dgm:presLayoutVars>
      </dgm:prSet>
      <dgm:spPr/>
      <dgm:t>
        <a:bodyPr/>
        <a:lstStyle/>
        <a:p>
          <a:endParaRPr lang="en-US"/>
        </a:p>
      </dgm:t>
    </dgm:pt>
    <dgm:pt modelId="{F11CF072-110E-4067-B5D2-D15CE5048E30}" type="pres">
      <dgm:prSet presAssocID="{8D583546-A0E5-4E14-93D5-F8FCFA44AD51}" presName="node" presStyleLbl="node1" presStyleIdx="0" presStyleCnt="4">
        <dgm:presLayoutVars>
          <dgm:bulletEnabled val="1"/>
        </dgm:presLayoutVars>
      </dgm:prSet>
      <dgm:spPr/>
      <dgm:t>
        <a:bodyPr/>
        <a:lstStyle/>
        <a:p>
          <a:endParaRPr lang="en-US"/>
        </a:p>
      </dgm:t>
    </dgm:pt>
    <dgm:pt modelId="{690883FC-EC84-447F-89F8-A4FEAAA62118}" type="pres">
      <dgm:prSet presAssocID="{8D583546-A0E5-4E14-93D5-F8FCFA44AD51}" presName="spNode" presStyleCnt="0"/>
      <dgm:spPr/>
    </dgm:pt>
    <dgm:pt modelId="{7E365406-D0A1-44D8-B527-01E67D1B17C1}" type="pres">
      <dgm:prSet presAssocID="{5869C052-30C6-4008-A9C6-A5C8B2E458D3}" presName="sibTrans" presStyleLbl="sibTrans1D1" presStyleIdx="0" presStyleCnt="4"/>
      <dgm:spPr/>
      <dgm:t>
        <a:bodyPr/>
        <a:lstStyle/>
        <a:p>
          <a:endParaRPr lang="en-US"/>
        </a:p>
      </dgm:t>
    </dgm:pt>
    <dgm:pt modelId="{CA84881F-7770-40C4-ADDB-0DDEA5D0E393}" type="pres">
      <dgm:prSet presAssocID="{D61B3514-00AE-4497-9095-DDD1D5F34BF3}" presName="node" presStyleLbl="node1" presStyleIdx="1" presStyleCnt="4">
        <dgm:presLayoutVars>
          <dgm:bulletEnabled val="1"/>
        </dgm:presLayoutVars>
      </dgm:prSet>
      <dgm:spPr/>
      <dgm:t>
        <a:bodyPr/>
        <a:lstStyle/>
        <a:p>
          <a:endParaRPr lang="en-US"/>
        </a:p>
      </dgm:t>
    </dgm:pt>
    <dgm:pt modelId="{EC6254AD-EE93-49BE-A212-25E7CF72F609}" type="pres">
      <dgm:prSet presAssocID="{D61B3514-00AE-4497-9095-DDD1D5F34BF3}" presName="spNode" presStyleCnt="0"/>
      <dgm:spPr/>
    </dgm:pt>
    <dgm:pt modelId="{CC832C63-0B50-4324-AF92-ADB1BC5CDD00}" type="pres">
      <dgm:prSet presAssocID="{786A1900-07B5-4EAB-9039-6EDA6056235B}" presName="sibTrans" presStyleLbl="sibTrans1D1" presStyleIdx="1" presStyleCnt="4"/>
      <dgm:spPr/>
      <dgm:t>
        <a:bodyPr/>
        <a:lstStyle/>
        <a:p>
          <a:endParaRPr lang="en-US"/>
        </a:p>
      </dgm:t>
    </dgm:pt>
    <dgm:pt modelId="{5635E3AC-50D4-44F2-B519-47BEB33A645A}" type="pres">
      <dgm:prSet presAssocID="{2E498945-EB03-496F-A73D-37585FA434B0}" presName="node" presStyleLbl="node1" presStyleIdx="2" presStyleCnt="4">
        <dgm:presLayoutVars>
          <dgm:bulletEnabled val="1"/>
        </dgm:presLayoutVars>
      </dgm:prSet>
      <dgm:spPr/>
      <dgm:t>
        <a:bodyPr/>
        <a:lstStyle/>
        <a:p>
          <a:endParaRPr lang="en-US"/>
        </a:p>
      </dgm:t>
    </dgm:pt>
    <dgm:pt modelId="{485DB32D-D748-4BBB-B3ED-05574F090F15}" type="pres">
      <dgm:prSet presAssocID="{2E498945-EB03-496F-A73D-37585FA434B0}" presName="spNode" presStyleCnt="0"/>
      <dgm:spPr/>
    </dgm:pt>
    <dgm:pt modelId="{8C741CF1-EE24-4683-AEDC-EE5320B7455E}" type="pres">
      <dgm:prSet presAssocID="{6705BB84-3E73-4F5F-BA77-934035E71BB0}" presName="sibTrans" presStyleLbl="sibTrans1D1" presStyleIdx="2" presStyleCnt="4"/>
      <dgm:spPr/>
      <dgm:t>
        <a:bodyPr/>
        <a:lstStyle/>
        <a:p>
          <a:endParaRPr lang="en-US"/>
        </a:p>
      </dgm:t>
    </dgm:pt>
    <dgm:pt modelId="{AE699B18-F1FF-43CA-B1EA-7327FE4E95E2}" type="pres">
      <dgm:prSet presAssocID="{CA9B09C7-D1AB-49CD-A174-05BE1E7F164D}" presName="node" presStyleLbl="node1" presStyleIdx="3" presStyleCnt="4">
        <dgm:presLayoutVars>
          <dgm:bulletEnabled val="1"/>
        </dgm:presLayoutVars>
      </dgm:prSet>
      <dgm:spPr/>
      <dgm:t>
        <a:bodyPr/>
        <a:lstStyle/>
        <a:p>
          <a:endParaRPr lang="en-US"/>
        </a:p>
      </dgm:t>
    </dgm:pt>
    <dgm:pt modelId="{76D7B5D1-2FF4-4F63-B3FC-9CA1E6481F70}" type="pres">
      <dgm:prSet presAssocID="{CA9B09C7-D1AB-49CD-A174-05BE1E7F164D}" presName="spNode" presStyleCnt="0"/>
      <dgm:spPr/>
    </dgm:pt>
    <dgm:pt modelId="{9E2B77B7-B0F5-4086-8D9A-831A094C60DF}" type="pres">
      <dgm:prSet presAssocID="{7620F94A-AF95-4635-8BE4-287BB6B0E19B}" presName="sibTrans" presStyleLbl="sibTrans1D1" presStyleIdx="3" presStyleCnt="4"/>
      <dgm:spPr/>
      <dgm:t>
        <a:bodyPr/>
        <a:lstStyle/>
        <a:p>
          <a:endParaRPr lang="en-US"/>
        </a:p>
      </dgm:t>
    </dgm:pt>
  </dgm:ptLst>
  <dgm:cxnLst>
    <dgm:cxn modelId="{75964501-D094-4A2F-AEA6-CF618028D559}" type="presOf" srcId="{CA9B09C7-D1AB-49CD-A174-05BE1E7F164D}" destId="{AE699B18-F1FF-43CA-B1EA-7327FE4E95E2}" srcOrd="0" destOrd="0" presId="urn:microsoft.com/office/officeart/2005/8/layout/cycle5"/>
    <dgm:cxn modelId="{9E2FEDDD-8E86-4E6C-B85F-8E4CE5F09047}" srcId="{2D34D5E3-BBEC-41A1-9D59-C0E890F3BA9D}" destId="{CA9B09C7-D1AB-49CD-A174-05BE1E7F164D}" srcOrd="3" destOrd="0" parTransId="{1C0F8DED-7141-4341-AC3C-449959B1D2C0}" sibTransId="{7620F94A-AF95-4635-8BE4-287BB6B0E19B}"/>
    <dgm:cxn modelId="{34947C55-E236-441A-AD36-AFA6FE815E2C}" type="presOf" srcId="{786A1900-07B5-4EAB-9039-6EDA6056235B}" destId="{CC832C63-0B50-4324-AF92-ADB1BC5CDD00}" srcOrd="0" destOrd="0" presId="urn:microsoft.com/office/officeart/2005/8/layout/cycle5"/>
    <dgm:cxn modelId="{D62B3ACF-1FB8-4203-A5AF-A310F66EF91A}" srcId="{2D34D5E3-BBEC-41A1-9D59-C0E890F3BA9D}" destId="{2E498945-EB03-496F-A73D-37585FA434B0}" srcOrd="2" destOrd="0" parTransId="{15C1D8F2-F54E-443F-93A6-5579BF2919EF}" sibTransId="{6705BB84-3E73-4F5F-BA77-934035E71BB0}"/>
    <dgm:cxn modelId="{5F23CA93-3D16-484F-A905-C3CBF03A4B2E}" srcId="{2D34D5E3-BBEC-41A1-9D59-C0E890F3BA9D}" destId="{8D583546-A0E5-4E14-93D5-F8FCFA44AD51}" srcOrd="0" destOrd="0" parTransId="{F4C78353-2269-4599-B071-27371DBA36F4}" sibTransId="{5869C052-30C6-4008-A9C6-A5C8B2E458D3}"/>
    <dgm:cxn modelId="{745206A7-E939-45D1-88B6-D688948FBA5E}" type="presOf" srcId="{8D583546-A0E5-4E14-93D5-F8FCFA44AD51}" destId="{F11CF072-110E-4067-B5D2-D15CE5048E30}" srcOrd="0" destOrd="0" presId="urn:microsoft.com/office/officeart/2005/8/layout/cycle5"/>
    <dgm:cxn modelId="{96BBD2AB-8441-4171-819D-F1CA59A83C15}" type="presOf" srcId="{7620F94A-AF95-4635-8BE4-287BB6B0E19B}" destId="{9E2B77B7-B0F5-4086-8D9A-831A094C60DF}" srcOrd="0" destOrd="0" presId="urn:microsoft.com/office/officeart/2005/8/layout/cycle5"/>
    <dgm:cxn modelId="{6586B514-6EFC-4F44-9308-C64D6035FE03}" srcId="{2D34D5E3-BBEC-41A1-9D59-C0E890F3BA9D}" destId="{D61B3514-00AE-4497-9095-DDD1D5F34BF3}" srcOrd="1" destOrd="0" parTransId="{D19DBF5F-1B89-4C28-AB09-EA1E92F37BAC}" sibTransId="{786A1900-07B5-4EAB-9039-6EDA6056235B}"/>
    <dgm:cxn modelId="{5062579A-B911-4257-9AFD-DB409310B2B6}" type="presOf" srcId="{6705BB84-3E73-4F5F-BA77-934035E71BB0}" destId="{8C741CF1-EE24-4683-AEDC-EE5320B7455E}" srcOrd="0" destOrd="0" presId="urn:microsoft.com/office/officeart/2005/8/layout/cycle5"/>
    <dgm:cxn modelId="{6C45FA05-1687-4750-9FF6-C3E83EC7B384}" type="presOf" srcId="{2E498945-EB03-496F-A73D-37585FA434B0}" destId="{5635E3AC-50D4-44F2-B519-47BEB33A645A}" srcOrd="0" destOrd="0" presId="urn:microsoft.com/office/officeart/2005/8/layout/cycle5"/>
    <dgm:cxn modelId="{0F325E8F-4DEB-4F93-B2E0-AE93DD476D78}" type="presOf" srcId="{D61B3514-00AE-4497-9095-DDD1D5F34BF3}" destId="{CA84881F-7770-40C4-ADDB-0DDEA5D0E393}" srcOrd="0" destOrd="0" presId="urn:microsoft.com/office/officeart/2005/8/layout/cycle5"/>
    <dgm:cxn modelId="{D40A5CC7-5F79-4AEA-8AE7-AF4F562FDA86}" type="presOf" srcId="{5869C052-30C6-4008-A9C6-A5C8B2E458D3}" destId="{7E365406-D0A1-44D8-B527-01E67D1B17C1}" srcOrd="0" destOrd="0" presId="urn:microsoft.com/office/officeart/2005/8/layout/cycle5"/>
    <dgm:cxn modelId="{256E2EF5-67FD-4E9B-BD4F-38F0F44E4DEE}" type="presOf" srcId="{2D34D5E3-BBEC-41A1-9D59-C0E890F3BA9D}" destId="{94E90B56-E4B6-43D5-AE6E-FD96A2F48852}" srcOrd="0" destOrd="0" presId="urn:microsoft.com/office/officeart/2005/8/layout/cycle5"/>
    <dgm:cxn modelId="{9EBACF6D-BB9A-4310-A30A-7B190B058D99}" type="presParOf" srcId="{94E90B56-E4B6-43D5-AE6E-FD96A2F48852}" destId="{F11CF072-110E-4067-B5D2-D15CE5048E30}" srcOrd="0" destOrd="0" presId="urn:microsoft.com/office/officeart/2005/8/layout/cycle5"/>
    <dgm:cxn modelId="{01C51B28-DBA0-40CF-9DDB-80F76013DFA6}" type="presParOf" srcId="{94E90B56-E4B6-43D5-AE6E-FD96A2F48852}" destId="{690883FC-EC84-447F-89F8-A4FEAAA62118}" srcOrd="1" destOrd="0" presId="urn:microsoft.com/office/officeart/2005/8/layout/cycle5"/>
    <dgm:cxn modelId="{5ECF5C47-01E8-4FFA-B9C3-7CA25B3A4BF8}" type="presParOf" srcId="{94E90B56-E4B6-43D5-AE6E-FD96A2F48852}" destId="{7E365406-D0A1-44D8-B527-01E67D1B17C1}" srcOrd="2" destOrd="0" presId="urn:microsoft.com/office/officeart/2005/8/layout/cycle5"/>
    <dgm:cxn modelId="{440A5C26-6085-4111-80D3-DEDF773D905F}" type="presParOf" srcId="{94E90B56-E4B6-43D5-AE6E-FD96A2F48852}" destId="{CA84881F-7770-40C4-ADDB-0DDEA5D0E393}" srcOrd="3" destOrd="0" presId="urn:microsoft.com/office/officeart/2005/8/layout/cycle5"/>
    <dgm:cxn modelId="{F4A11B60-BB8F-48DE-8A15-9221751DEF8C}" type="presParOf" srcId="{94E90B56-E4B6-43D5-AE6E-FD96A2F48852}" destId="{EC6254AD-EE93-49BE-A212-25E7CF72F609}" srcOrd="4" destOrd="0" presId="urn:microsoft.com/office/officeart/2005/8/layout/cycle5"/>
    <dgm:cxn modelId="{E5D73C39-1EA5-43F1-90C0-02A100B3FFC3}" type="presParOf" srcId="{94E90B56-E4B6-43D5-AE6E-FD96A2F48852}" destId="{CC832C63-0B50-4324-AF92-ADB1BC5CDD00}" srcOrd="5" destOrd="0" presId="urn:microsoft.com/office/officeart/2005/8/layout/cycle5"/>
    <dgm:cxn modelId="{DD2951C1-0460-4F72-A98C-DC25FF2027F2}" type="presParOf" srcId="{94E90B56-E4B6-43D5-AE6E-FD96A2F48852}" destId="{5635E3AC-50D4-44F2-B519-47BEB33A645A}" srcOrd="6" destOrd="0" presId="urn:microsoft.com/office/officeart/2005/8/layout/cycle5"/>
    <dgm:cxn modelId="{D9FB8C70-7564-4BD6-BF55-9D009E1A3CC4}" type="presParOf" srcId="{94E90B56-E4B6-43D5-AE6E-FD96A2F48852}" destId="{485DB32D-D748-4BBB-B3ED-05574F090F15}" srcOrd="7" destOrd="0" presId="urn:microsoft.com/office/officeart/2005/8/layout/cycle5"/>
    <dgm:cxn modelId="{B63FBFB3-2F88-4E00-9170-F68AC2CD37D3}" type="presParOf" srcId="{94E90B56-E4B6-43D5-AE6E-FD96A2F48852}" destId="{8C741CF1-EE24-4683-AEDC-EE5320B7455E}" srcOrd="8" destOrd="0" presId="urn:microsoft.com/office/officeart/2005/8/layout/cycle5"/>
    <dgm:cxn modelId="{03E39C6E-CF2F-4ED3-B112-EFB6E6855D47}" type="presParOf" srcId="{94E90B56-E4B6-43D5-AE6E-FD96A2F48852}" destId="{AE699B18-F1FF-43CA-B1EA-7327FE4E95E2}" srcOrd="9" destOrd="0" presId="urn:microsoft.com/office/officeart/2005/8/layout/cycle5"/>
    <dgm:cxn modelId="{E92EE4FC-DAE1-4F87-8146-6178B137D488}" type="presParOf" srcId="{94E90B56-E4B6-43D5-AE6E-FD96A2F48852}" destId="{76D7B5D1-2FF4-4F63-B3FC-9CA1E6481F70}" srcOrd="10" destOrd="0" presId="urn:microsoft.com/office/officeart/2005/8/layout/cycle5"/>
    <dgm:cxn modelId="{1B419E87-9CF3-4262-9D44-74AB3711E595}" type="presParOf" srcId="{94E90B56-E4B6-43D5-AE6E-FD96A2F48852}" destId="{9E2B77B7-B0F5-4086-8D9A-831A094C60DF}"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6AF04-85A6-443B-8A59-90B68FFC6CE6}">
      <dsp:nvSpPr>
        <dsp:cNvPr id="0" name=""/>
        <dsp:cNvSpPr/>
      </dsp:nvSpPr>
      <dsp:spPr>
        <a:xfrm>
          <a:off x="0" y="511845"/>
          <a:ext cx="2846069" cy="180725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E2D04BC-7BBA-47ED-B0CF-CAF60B6E3E11}">
      <dsp:nvSpPr>
        <dsp:cNvPr id="0" name=""/>
        <dsp:cNvSpPr/>
      </dsp:nvSpPr>
      <dsp:spPr>
        <a:xfrm>
          <a:off x="316230"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a:t>One of the top two referral sources for audiologists today are physician referrals</a:t>
          </a:r>
        </a:p>
      </dsp:txBody>
      <dsp:txXfrm>
        <a:off x="369163" y="865197"/>
        <a:ext cx="2740203" cy="1701388"/>
      </dsp:txXfrm>
    </dsp:sp>
    <dsp:sp modelId="{4B8E3602-3292-4C7D-ACCF-154E6B0625DA}">
      <dsp:nvSpPr>
        <dsp:cNvPr id="0" name=""/>
        <dsp:cNvSpPr/>
      </dsp:nvSpPr>
      <dsp:spPr>
        <a:xfrm>
          <a:off x="3478530" y="511845"/>
          <a:ext cx="2846069" cy="180725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316669B-89E1-4606-8EA2-2E782EF3B641}">
      <dsp:nvSpPr>
        <dsp:cNvPr id="0" name=""/>
        <dsp:cNvSpPr/>
      </dsp:nvSpPr>
      <dsp:spPr>
        <a:xfrm>
          <a:off x="3794759"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a:t>35% of new patient referrals are physician referrals</a:t>
          </a:r>
        </a:p>
      </dsp:txBody>
      <dsp:txXfrm>
        <a:off x="3847692" y="865197"/>
        <a:ext cx="2740203" cy="1701388"/>
      </dsp:txXfrm>
    </dsp:sp>
    <dsp:sp modelId="{9F4AA0EA-328E-472F-B7ED-38C3B95402FE}">
      <dsp:nvSpPr>
        <dsp:cNvPr id="0" name=""/>
        <dsp:cNvSpPr/>
      </dsp:nvSpPr>
      <dsp:spPr>
        <a:xfrm>
          <a:off x="6957059" y="511845"/>
          <a:ext cx="2846069" cy="180725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FC61E2D-BED8-4AD4-8BC3-175D56F6FD69}">
      <dsp:nvSpPr>
        <dsp:cNvPr id="0" name=""/>
        <dsp:cNvSpPr/>
      </dsp:nvSpPr>
      <dsp:spPr>
        <a:xfrm>
          <a:off x="7273289"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a:t>69% indicated that physician marketing was effective</a:t>
          </a:r>
        </a:p>
      </dsp:txBody>
      <dsp:txXfrm>
        <a:off x="7326222" y="865197"/>
        <a:ext cx="2740203" cy="1701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174-4A78-4B43-89C1-8DC20049E09A}">
      <dsp:nvSpPr>
        <dsp:cNvPr id="0" name=""/>
        <dsp:cNvSpPr/>
      </dsp:nvSpPr>
      <dsp:spPr>
        <a:xfrm>
          <a:off x="0" y="511845"/>
          <a:ext cx="2846069" cy="180725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82DAA6D-3837-4324-834C-F8445E373D5D}">
      <dsp:nvSpPr>
        <dsp:cNvPr id="0" name=""/>
        <dsp:cNvSpPr/>
      </dsp:nvSpPr>
      <dsp:spPr>
        <a:xfrm>
          <a:off x="316230"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Takes 4 – 6 conversations with the physician or key staff prior to receiving first referral</a:t>
          </a:r>
        </a:p>
      </dsp:txBody>
      <dsp:txXfrm>
        <a:off x="369163" y="865197"/>
        <a:ext cx="2740203" cy="1701388"/>
      </dsp:txXfrm>
    </dsp:sp>
    <dsp:sp modelId="{A3ECAAD2-06AD-4CBA-9011-7A7DBBCBBB90}">
      <dsp:nvSpPr>
        <dsp:cNvPr id="0" name=""/>
        <dsp:cNvSpPr/>
      </dsp:nvSpPr>
      <dsp:spPr>
        <a:xfrm>
          <a:off x="3478530" y="511845"/>
          <a:ext cx="2846069" cy="180725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84CD10C-42B0-4DEF-A154-D5958418579C}">
      <dsp:nvSpPr>
        <dsp:cNvPr id="0" name=""/>
        <dsp:cNvSpPr/>
      </dsp:nvSpPr>
      <dsp:spPr>
        <a:xfrm>
          <a:off x="3794759"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Physician referrals have a high appointment rate</a:t>
          </a:r>
        </a:p>
      </dsp:txBody>
      <dsp:txXfrm>
        <a:off x="3847692" y="865197"/>
        <a:ext cx="2740203" cy="1701388"/>
      </dsp:txXfrm>
    </dsp:sp>
    <dsp:sp modelId="{C265E61C-FAD4-4944-9E7C-666B0E768763}">
      <dsp:nvSpPr>
        <dsp:cNvPr id="0" name=""/>
        <dsp:cNvSpPr/>
      </dsp:nvSpPr>
      <dsp:spPr>
        <a:xfrm>
          <a:off x="6957059" y="511845"/>
          <a:ext cx="2846069" cy="180725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E9DBEC4-137B-4356-A7A7-589C16BB596A}">
      <dsp:nvSpPr>
        <dsp:cNvPr id="0" name=""/>
        <dsp:cNvSpPr/>
      </dsp:nvSpPr>
      <dsp:spPr>
        <a:xfrm>
          <a:off x="7273289"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Physician referrals have a higher conversion rate than any other type referral</a:t>
          </a:r>
        </a:p>
      </dsp:txBody>
      <dsp:txXfrm>
        <a:off x="7326222" y="865197"/>
        <a:ext cx="2740203" cy="1701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5B044-BF8C-48E2-888E-BB319A835FF3}" type="datetimeFigureOut">
              <a:rPr lang="en-US" smtClean="0"/>
              <a:t>7/4/2019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41E36-1863-4DEF-9BF8-C769582F773A}" type="slidenum">
              <a:rPr lang="en-US" smtClean="0"/>
              <a:t>‹#›</a:t>
            </a:fld>
            <a:endParaRPr lang="en-US"/>
          </a:p>
        </p:txBody>
      </p:sp>
    </p:spTree>
    <p:extLst>
      <p:ext uri="{BB962C8B-B14F-4D97-AF65-F5344CB8AC3E}">
        <p14:creationId xmlns:p14="http://schemas.microsoft.com/office/powerpoint/2010/main" val="3679510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A63BFF-0CD9-48E3-BCA9-8A891E408292}" type="slidenum">
              <a:rPr lang="en-US" smtClean="0"/>
              <a:pPr/>
              <a:t>18</a:t>
            </a:fld>
            <a:endParaRPr lang="en-US"/>
          </a:p>
        </p:txBody>
      </p:sp>
    </p:spTree>
    <p:extLst>
      <p:ext uri="{BB962C8B-B14F-4D97-AF65-F5344CB8AC3E}">
        <p14:creationId xmlns:p14="http://schemas.microsoft.com/office/powerpoint/2010/main" val="3145164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DEAA3B-6DE3-4116-B64E-AE2246849CF2}" type="datetimeFigureOut">
              <a:rPr lang="en-US" smtClean="0"/>
              <a:t>7/4/2019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8B6BF-655E-463D-A8DF-565DCDAB539C}" type="slidenum">
              <a:rPr lang="en-US" smtClean="0"/>
              <a:t>‹#›</a:t>
            </a:fld>
            <a:endParaRPr lang="en-US"/>
          </a:p>
        </p:txBody>
      </p:sp>
    </p:spTree>
    <p:extLst>
      <p:ext uri="{BB962C8B-B14F-4D97-AF65-F5344CB8AC3E}">
        <p14:creationId xmlns:p14="http://schemas.microsoft.com/office/powerpoint/2010/main" val="132458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DEAA3B-6DE3-4116-B64E-AE2246849CF2}" type="datetimeFigureOut">
              <a:rPr lang="en-US" smtClean="0"/>
              <a:t>7/4/2019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8B6BF-655E-463D-A8DF-565DCDAB539C}" type="slidenum">
              <a:rPr lang="en-US" smtClean="0"/>
              <a:t>‹#›</a:t>
            </a:fld>
            <a:endParaRPr lang="en-US"/>
          </a:p>
        </p:txBody>
      </p:sp>
    </p:spTree>
    <p:extLst>
      <p:ext uri="{BB962C8B-B14F-4D97-AF65-F5344CB8AC3E}">
        <p14:creationId xmlns:p14="http://schemas.microsoft.com/office/powerpoint/2010/main" val="218946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DEAA3B-6DE3-4116-B64E-AE2246849CF2}" type="datetimeFigureOut">
              <a:rPr lang="en-US" smtClean="0"/>
              <a:t>7/4/2019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8B6BF-655E-463D-A8DF-565DCDAB539C}" type="slidenum">
              <a:rPr lang="en-US" smtClean="0"/>
              <a:t>‹#›</a:t>
            </a:fld>
            <a:endParaRPr lang="en-US"/>
          </a:p>
        </p:txBody>
      </p:sp>
    </p:spTree>
    <p:extLst>
      <p:ext uri="{BB962C8B-B14F-4D97-AF65-F5344CB8AC3E}">
        <p14:creationId xmlns:p14="http://schemas.microsoft.com/office/powerpoint/2010/main" val="61957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62184"/>
            <a:ext cx="10515600" cy="954418"/>
          </a:xfrm>
        </p:spPr>
        <p:txBody>
          <a:bodyPr/>
          <a:lstStyle/>
          <a:p>
            <a:r>
              <a:rPr lang="en-US"/>
              <a:t>Click to edit Master title style</a:t>
            </a:r>
          </a:p>
        </p:txBody>
      </p:sp>
      <p:sp>
        <p:nvSpPr>
          <p:cNvPr id="3" name="Content Placeholder 2"/>
          <p:cNvSpPr>
            <a:spLocks noGrp="1"/>
          </p:cNvSpPr>
          <p:nvPr>
            <p:ph idx="1"/>
          </p:nvPr>
        </p:nvSpPr>
        <p:spPr>
          <a:xfrm>
            <a:off x="838200" y="2051539"/>
            <a:ext cx="10515600" cy="3872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DEAA3B-6DE3-4116-B64E-AE2246849CF2}" type="datetimeFigureOut">
              <a:rPr lang="en-US" smtClean="0"/>
              <a:t>7/4/2019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8B6BF-655E-463D-A8DF-565DCDAB539C}" type="slidenum">
              <a:rPr lang="en-US" smtClean="0"/>
              <a:t>‹#›</a:t>
            </a:fld>
            <a:endParaRPr lang="en-US"/>
          </a:p>
        </p:txBody>
      </p:sp>
    </p:spTree>
    <p:extLst>
      <p:ext uri="{BB962C8B-B14F-4D97-AF65-F5344CB8AC3E}">
        <p14:creationId xmlns:p14="http://schemas.microsoft.com/office/powerpoint/2010/main" val="106583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DEAA3B-6DE3-4116-B64E-AE2246849CF2}" type="datetimeFigureOut">
              <a:rPr lang="en-US" smtClean="0"/>
              <a:t>7/4/2019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8B6BF-655E-463D-A8DF-565DCDAB539C}" type="slidenum">
              <a:rPr lang="en-US" smtClean="0"/>
              <a:t>‹#›</a:t>
            </a:fld>
            <a:endParaRPr lang="en-US"/>
          </a:p>
        </p:txBody>
      </p:sp>
    </p:spTree>
    <p:extLst>
      <p:ext uri="{BB962C8B-B14F-4D97-AF65-F5344CB8AC3E}">
        <p14:creationId xmlns:p14="http://schemas.microsoft.com/office/powerpoint/2010/main" val="147367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DEAA3B-6DE3-4116-B64E-AE2246849CF2}" type="datetimeFigureOut">
              <a:rPr lang="en-US" smtClean="0"/>
              <a:t>7/4/2019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8B6BF-655E-463D-A8DF-565DCDAB539C}" type="slidenum">
              <a:rPr lang="en-US" smtClean="0"/>
              <a:t>‹#›</a:t>
            </a:fld>
            <a:endParaRPr lang="en-US"/>
          </a:p>
        </p:txBody>
      </p:sp>
    </p:spTree>
    <p:extLst>
      <p:ext uri="{BB962C8B-B14F-4D97-AF65-F5344CB8AC3E}">
        <p14:creationId xmlns:p14="http://schemas.microsoft.com/office/powerpoint/2010/main" val="129072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DEAA3B-6DE3-4116-B64E-AE2246849CF2}" type="datetimeFigureOut">
              <a:rPr lang="en-US" smtClean="0"/>
              <a:t>7/4/2019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48B6BF-655E-463D-A8DF-565DCDAB539C}" type="slidenum">
              <a:rPr lang="en-US" smtClean="0"/>
              <a:t>‹#›</a:t>
            </a:fld>
            <a:endParaRPr lang="en-US"/>
          </a:p>
        </p:txBody>
      </p:sp>
    </p:spTree>
    <p:extLst>
      <p:ext uri="{BB962C8B-B14F-4D97-AF65-F5344CB8AC3E}">
        <p14:creationId xmlns:p14="http://schemas.microsoft.com/office/powerpoint/2010/main" val="1709436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920"/>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CDEAA3B-6DE3-4116-B64E-AE2246849CF2}" type="datetimeFigureOut">
              <a:rPr lang="en-US" smtClean="0"/>
              <a:t>7/4/2019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48B6BF-655E-463D-A8DF-565DCDAB539C}" type="slidenum">
              <a:rPr lang="en-US" smtClean="0"/>
              <a:t>‹#›</a:t>
            </a:fld>
            <a:endParaRPr lang="en-US"/>
          </a:p>
        </p:txBody>
      </p:sp>
    </p:spTree>
    <p:extLst>
      <p:ext uri="{BB962C8B-B14F-4D97-AF65-F5344CB8AC3E}">
        <p14:creationId xmlns:p14="http://schemas.microsoft.com/office/powerpoint/2010/main" val="314759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EAA3B-6DE3-4116-B64E-AE2246849CF2}" type="datetimeFigureOut">
              <a:rPr lang="en-US" smtClean="0"/>
              <a:t>7/4/2019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48B6BF-655E-463D-A8DF-565DCDAB539C}" type="slidenum">
              <a:rPr lang="en-US" smtClean="0"/>
              <a:t>‹#›</a:t>
            </a:fld>
            <a:endParaRPr lang="en-US"/>
          </a:p>
        </p:txBody>
      </p:sp>
    </p:spTree>
    <p:extLst>
      <p:ext uri="{BB962C8B-B14F-4D97-AF65-F5344CB8AC3E}">
        <p14:creationId xmlns:p14="http://schemas.microsoft.com/office/powerpoint/2010/main" val="375245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DEAA3B-6DE3-4116-B64E-AE2246849CF2}" type="datetimeFigureOut">
              <a:rPr lang="en-US" smtClean="0"/>
              <a:t>7/4/2019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8B6BF-655E-463D-A8DF-565DCDAB539C}" type="slidenum">
              <a:rPr lang="en-US" smtClean="0"/>
              <a:t>‹#›</a:t>
            </a:fld>
            <a:endParaRPr lang="en-US"/>
          </a:p>
        </p:txBody>
      </p:sp>
    </p:spTree>
    <p:extLst>
      <p:ext uri="{BB962C8B-B14F-4D97-AF65-F5344CB8AC3E}">
        <p14:creationId xmlns:p14="http://schemas.microsoft.com/office/powerpoint/2010/main" val="3695125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DEAA3B-6DE3-4116-B64E-AE2246849CF2}" type="datetimeFigureOut">
              <a:rPr lang="en-US" smtClean="0"/>
              <a:t>7/4/2019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8B6BF-655E-463D-A8DF-565DCDAB539C}" type="slidenum">
              <a:rPr lang="en-US" smtClean="0"/>
              <a:t>‹#›</a:t>
            </a:fld>
            <a:endParaRPr lang="en-US"/>
          </a:p>
        </p:txBody>
      </p:sp>
    </p:spTree>
    <p:extLst>
      <p:ext uri="{BB962C8B-B14F-4D97-AF65-F5344CB8AC3E}">
        <p14:creationId xmlns:p14="http://schemas.microsoft.com/office/powerpoint/2010/main" val="108037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EAA3B-6DE3-4116-B64E-AE2246849CF2}" type="datetimeFigureOut">
              <a:rPr lang="en-US" smtClean="0"/>
              <a:t>7/4/2019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8B6BF-655E-463D-A8DF-565DCDAB539C}" type="slidenum">
              <a:rPr lang="en-US" smtClean="0"/>
              <a:t>‹#›</a:t>
            </a:fld>
            <a:endParaRPr lang="en-US"/>
          </a:p>
        </p:txBody>
      </p:sp>
      <p:pic>
        <p:nvPicPr>
          <p:cNvPr id="9" name="Picture 8">
            <a:extLst>
              <a:ext uri="{FF2B5EF4-FFF2-40B4-BE49-F238E27FC236}">
                <a16:creationId xmlns:a16="http://schemas.microsoft.com/office/drawing/2014/main" xmlns="" id="{3707AFCB-6E4A-4ACE-B96A-7936729222B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2370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hyperlink" Target="mailto:robert.tysoe@netzero.net"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Mistakes-Precious_Life_Lessons.jpg" TargetMode="External"/><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focaia.blogspot.com/2013/03/follow-up-como-fazer-um-fup-mais-eficaz.htm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managementexchange.com/hack/designed-growth-and-engagement-fixing-invisible-stranglehold-business-success" TargetMode="External"/><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audiologypracticemarketing.com/" TargetMode="External"/><Relationship Id="rId2" Type="http://schemas.openxmlformats.org/officeDocument/2006/relationships/hyperlink" Target="mailto:robert.tysoe@netzero.ne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64.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estrategias-marketing-online.com/como-comenzar-en-internet/"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bertiaux.fr/2012/12/5-trucs-pour-reussir-son-concours-photos-sur-instagram/" TargetMode="External"/><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55.jp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hyperlink" Target="http://www.audiologypracticemarketing.co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earth-eye-planet-world-looking-149499/"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70891" y="1078522"/>
            <a:ext cx="9085385" cy="1899139"/>
          </a:xfrm>
        </p:spPr>
        <p:txBody>
          <a:bodyPr>
            <a:normAutofit fontScale="90000"/>
          </a:bodyPr>
          <a:lstStyle/>
          <a:p>
            <a:r>
              <a:rPr lang="en-US" dirty="0" smtClean="0">
                <a:solidFill>
                  <a:srgbClr val="00CCFF"/>
                </a:solidFill>
                <a:latin typeface="Arial Black" panose="020B0A04020102020204" pitchFamily="34" charset="0"/>
                <a:ea typeface="Segoe UI Black" panose="020B0A02040204020203" pitchFamily="34" charset="0"/>
              </a:rPr>
              <a:t>Kentucky</a:t>
            </a:r>
            <a:br>
              <a:rPr lang="en-US" dirty="0" smtClean="0">
                <a:solidFill>
                  <a:srgbClr val="00CCFF"/>
                </a:solidFill>
                <a:latin typeface="Arial Black" panose="020B0A04020102020204" pitchFamily="34" charset="0"/>
                <a:ea typeface="Segoe UI Black" panose="020B0A02040204020203" pitchFamily="34" charset="0"/>
              </a:rPr>
            </a:br>
            <a:r>
              <a:rPr lang="en-US" dirty="0" smtClean="0">
                <a:solidFill>
                  <a:srgbClr val="00CCFF"/>
                </a:solidFill>
                <a:latin typeface="Arial Black" panose="020B0A04020102020204" pitchFamily="34" charset="0"/>
                <a:ea typeface="Segoe UI Black" panose="020B0A02040204020203" pitchFamily="34" charset="0"/>
              </a:rPr>
              <a:t>Academy of Audiology</a:t>
            </a:r>
            <a:endParaRPr lang="en-US" dirty="0">
              <a:solidFill>
                <a:srgbClr val="00CCFF"/>
              </a:solidFill>
              <a:latin typeface="Arial Black" panose="020B0A04020102020204" pitchFamily="34" charset="0"/>
              <a:ea typeface="Segoe UI Black" panose="020B0A02040204020203" pitchFamily="34" charset="0"/>
            </a:endParaRPr>
          </a:p>
        </p:txBody>
      </p:sp>
      <p:sp>
        <p:nvSpPr>
          <p:cNvPr id="5" name="Subtitle 4"/>
          <p:cNvSpPr>
            <a:spLocks noGrp="1"/>
          </p:cNvSpPr>
          <p:nvPr>
            <p:ph type="subTitle" idx="1"/>
          </p:nvPr>
        </p:nvSpPr>
        <p:spPr>
          <a:xfrm>
            <a:off x="1500554" y="3602037"/>
            <a:ext cx="9167446" cy="2153993"/>
          </a:xfrm>
        </p:spPr>
        <p:txBody>
          <a:bodyPr>
            <a:normAutofit fontScale="77500" lnSpcReduction="20000"/>
          </a:bodyPr>
          <a:lstStyle/>
          <a:p>
            <a:r>
              <a:rPr lang="en-US" sz="4400" b="1" dirty="0" smtClean="0">
                <a:solidFill>
                  <a:srgbClr val="00CCFF"/>
                </a:solidFill>
                <a:latin typeface="Arial" panose="020B0604020202020204" pitchFamily="34" charset="0"/>
                <a:cs typeface="Arial" panose="020B0604020202020204" pitchFamily="34" charset="0"/>
              </a:rPr>
              <a:t>KAA 2019</a:t>
            </a:r>
          </a:p>
          <a:p>
            <a:r>
              <a:rPr lang="en-US" sz="4400" b="1" dirty="0" smtClean="0">
                <a:solidFill>
                  <a:srgbClr val="00CCFF"/>
                </a:solidFill>
                <a:latin typeface="Arial" panose="020B0604020202020204" pitchFamily="34" charset="0"/>
                <a:cs typeface="Arial" panose="020B0604020202020204" pitchFamily="34" charset="0"/>
              </a:rPr>
              <a:t>Annual Conference</a:t>
            </a:r>
          </a:p>
          <a:p>
            <a:r>
              <a:rPr lang="en-US" sz="3200" b="1" dirty="0" smtClean="0">
                <a:solidFill>
                  <a:srgbClr val="00CCFF"/>
                </a:solidFill>
                <a:latin typeface="Arial" panose="020B0604020202020204" pitchFamily="34" charset="0"/>
                <a:cs typeface="Arial" panose="020B0604020202020204" pitchFamily="34" charset="0"/>
              </a:rPr>
              <a:t>July 11-12, 2019</a:t>
            </a:r>
          </a:p>
          <a:p>
            <a:r>
              <a:rPr lang="en-US" sz="3200" b="1" dirty="0" smtClean="0">
                <a:solidFill>
                  <a:srgbClr val="00CCFF"/>
                </a:solidFill>
                <a:latin typeface="Arial" panose="020B0604020202020204" pitchFamily="34" charset="0"/>
                <a:cs typeface="Arial" panose="020B0604020202020204" pitchFamily="34" charset="0"/>
              </a:rPr>
              <a:t>Embassy Suites</a:t>
            </a:r>
          </a:p>
          <a:p>
            <a:r>
              <a:rPr lang="en-US" sz="3200" b="1" dirty="0" smtClean="0">
                <a:solidFill>
                  <a:srgbClr val="00CCFF"/>
                </a:solidFill>
                <a:latin typeface="Arial" panose="020B0604020202020204" pitchFamily="34" charset="0"/>
                <a:cs typeface="Arial" panose="020B0604020202020204" pitchFamily="34" charset="0"/>
              </a:rPr>
              <a:t>Lexington, KY</a:t>
            </a:r>
            <a:endParaRPr lang="en-US" sz="3200" b="1" dirty="0">
              <a:solidFill>
                <a:srgbClr val="00CC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7867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Relationships, Referrals and Resources: Best Practices in Physician Engagement</a:t>
            </a:r>
          </a:p>
        </p:txBody>
      </p:sp>
      <p:cxnSp>
        <p:nvCxnSpPr>
          <p:cNvPr id="73" name="Straight Connector 72">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fontScale="92500" lnSpcReduction="10000"/>
          </a:bodyPr>
          <a:lstStyle/>
          <a:p>
            <a:pPr marL="0" indent="0" algn="ctr">
              <a:buNone/>
            </a:pPr>
            <a:r>
              <a:rPr lang="en-US" sz="2400" b="1" dirty="0"/>
              <a:t>LOOKING AHEAD:  Challenges &amp; Opportunities. “Educate to obligate”™</a:t>
            </a:r>
          </a:p>
          <a:p>
            <a:r>
              <a:rPr lang="en-US" sz="1600" b="1" dirty="0"/>
              <a:t>What Hoechst AG pharmaceuticals accomplished with Salvarsan, (arsphenamine) in Germany and worldwide, may be easily replicated by US Audiology . We must prioritize the development of broader disease state marketing and relationship marketing strategies, provide the latest educational resources, and best practices in physician engagement  that may result in enlightened, obligated physicians who can partner in the delivery of the hearing care treatment that the physician believes will provide the most effective outcome for the patient. </a:t>
            </a:r>
          </a:p>
          <a:p>
            <a:endParaRPr lang="en-US" sz="1600" b="1" dirty="0"/>
          </a:p>
          <a:p>
            <a:r>
              <a:rPr lang="en-US" sz="1600" b="1" dirty="0"/>
              <a:t>How does the physician benefit from  a collaborative relationship with audiology?</a:t>
            </a:r>
          </a:p>
          <a:p>
            <a:pPr marL="109728" indent="0">
              <a:buNone/>
            </a:pPr>
            <a:r>
              <a:rPr lang="en-US" sz="1600" b="1" dirty="0"/>
              <a:t> </a:t>
            </a:r>
          </a:p>
          <a:p>
            <a:r>
              <a:rPr lang="en-US" sz="1600" b="1" dirty="0"/>
              <a:t>By treating the hearing loss, and potentially reducing the 12 % incidence of related depression, (in the WHO report, unipolar depression occupied first place for years lost due to disability worldwide), both of which are barriers to care, the audiologist may indeed help to improve the physician’s pursuit of efficacy, improved quality of life , enhance the potential for decreased cost of care, and possibly improve MD clinic profitability.  All of which  may mean an elevated and appreciated role for audiology in both medical and public health arenas whilst serving the greater good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1446" y="6169730"/>
            <a:ext cx="1500554" cy="68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005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Relationships, Referrals and Resources: Best Practices in Physician Engagement</a:t>
            </a:r>
          </a:p>
        </p:txBody>
      </p:sp>
      <p:cxnSp>
        <p:nvCxnSpPr>
          <p:cNvPr id="4102" name="Straight Connector 72">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397564"/>
            <a:ext cx="6377769" cy="5735949"/>
          </a:xfrm>
        </p:spPr>
        <p:txBody>
          <a:bodyPr anchor="ctr">
            <a:normAutofit fontScale="85000" lnSpcReduction="20000"/>
          </a:bodyPr>
          <a:lstStyle/>
          <a:p>
            <a:pPr marL="0" indent="0" algn="ctr">
              <a:buNone/>
            </a:pPr>
            <a:r>
              <a:rPr lang="en-US" sz="2400" b="1" dirty="0"/>
              <a:t>BEST PRACTICES IN PHYSICIAN ENGAGEMENT:  What should I do first?</a:t>
            </a:r>
          </a:p>
          <a:p>
            <a:pPr marL="109728" indent="0">
              <a:buNone/>
            </a:pPr>
            <a:endParaRPr lang="en-US" sz="1100" b="1" dirty="0"/>
          </a:p>
          <a:p>
            <a:r>
              <a:rPr lang="en-US" sz="1700" b="1" dirty="0"/>
              <a:t>First priority is to  hire/appoint a mature, personable, results oriented, problem solving person who can develop long term relationships with the receptionist, medical assistant, referral coordinator, office manager, and physician,  and make “The Total Office Call” to all staff members</a:t>
            </a:r>
          </a:p>
          <a:p>
            <a:endParaRPr lang="en-US" sz="1700" b="1" dirty="0"/>
          </a:p>
          <a:p>
            <a:r>
              <a:rPr lang="en-US" sz="1700" b="1" dirty="0"/>
              <a:t>Create a database of primary care physicians &amp; staff to whom you will reach out to on a monthly basis to provide scientific research articles for physicians, patient education information for nurses, and insurance and payment plan information for referral coordinators and office managers</a:t>
            </a:r>
          </a:p>
          <a:p>
            <a:endParaRPr lang="en-US" sz="1700" b="1" dirty="0"/>
          </a:p>
          <a:p>
            <a:r>
              <a:rPr lang="en-US" sz="1700" b="1" dirty="0"/>
              <a:t>Mail out a  </a:t>
            </a:r>
            <a:r>
              <a:rPr lang="en-US" sz="1700" b="1" dirty="0" smtClean="0"/>
              <a:t>hand </a:t>
            </a:r>
            <a:r>
              <a:rPr lang="en-US" sz="1700" b="1" dirty="0"/>
              <a:t>–addressed, </a:t>
            </a:r>
            <a:r>
              <a:rPr lang="en-US" sz="1700" b="1" dirty="0" smtClean="0"/>
              <a:t>“Lumpy Letter </a:t>
            </a:r>
            <a:r>
              <a:rPr lang="en-US" sz="1700" b="1" dirty="0"/>
              <a:t>of </a:t>
            </a:r>
            <a:r>
              <a:rPr lang="en-US" sz="1700" b="1" dirty="0" smtClean="0"/>
              <a:t>Introduction” </a:t>
            </a:r>
            <a:r>
              <a:rPr lang="en-US" sz="1700" b="1" dirty="0"/>
              <a:t>to your MD database, two to three weeks prior to your first face-to-face call</a:t>
            </a:r>
          </a:p>
          <a:p>
            <a:endParaRPr lang="en-US" sz="1700" b="1" dirty="0"/>
          </a:p>
          <a:p>
            <a:r>
              <a:rPr lang="en-US" sz="1700" b="1" dirty="0"/>
              <a:t>Follow up in person every 30 – 60 days and provide  both classic and new research articles related to hearing loss, co-morbidities, tinnitus, balance disorders, cochlear implants, and your comprehensive list of services</a:t>
            </a:r>
          </a:p>
          <a:p>
            <a:endParaRPr lang="en-US" sz="1700" b="1" dirty="0"/>
          </a:p>
          <a:p>
            <a:r>
              <a:rPr lang="en-US" sz="1700" b="1" dirty="0"/>
              <a:t>Routinely send out a </a:t>
            </a:r>
            <a:r>
              <a:rPr lang="en-US" sz="1700" b="1" dirty="0" smtClean="0"/>
              <a:t>well written, explanatory patient </a:t>
            </a:r>
            <a:r>
              <a:rPr lang="en-US" sz="1700" b="1" dirty="0"/>
              <a:t>report to each patient’s primary care physician</a:t>
            </a:r>
          </a:p>
          <a:p>
            <a:endParaRPr lang="en-US" sz="1700" b="1" dirty="0"/>
          </a:p>
          <a:p>
            <a:r>
              <a:rPr lang="en-US" sz="1700" b="1" dirty="0"/>
              <a:t>Direct mail  sequenced information about you and your practice’s services every 90 Days to your database of physicians – so that you enhance brand name recognition and brand name loyalty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2490" y="6133514"/>
            <a:ext cx="1579510" cy="724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8089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Relationships, Referrals and Resources: Best Practices in Physician Engagement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1148" y="6105378"/>
            <a:ext cx="1640852" cy="752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076" name="Content Placeholder 2">
            <a:extLst>
              <a:ext uri="{FF2B5EF4-FFF2-40B4-BE49-F238E27FC236}">
                <a16:creationId xmlns:a16="http://schemas.microsoft.com/office/drawing/2014/main" xmlns="" id="{CCCD4127-473E-4617-AC35-31BFDF275AD2}"/>
              </a:ext>
            </a:extLst>
          </p:cNvPr>
          <p:cNvGraphicFramePr>
            <a:graphicFrameLocks noGrp="1"/>
          </p:cNvGraphicFramePr>
          <p:nvPr>
            <p:ph idx="1"/>
            <p:extLst>
              <p:ext uri="{D42A27DB-BD31-4B8C-83A1-F6EECF244321}">
                <p14:modId xmlns:p14="http://schemas.microsoft.com/office/powerpoint/2010/main" val="2374848411"/>
              </p:ext>
            </p:extLst>
          </p:nvPr>
        </p:nvGraphicFramePr>
        <p:xfrm>
          <a:off x="5194300" y="470924"/>
          <a:ext cx="6513604" cy="5750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075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059" y="450222"/>
            <a:ext cx="418252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D7E4CA05-4D7A-41F5-8082-0AB36788D05F}"/>
              </a:ext>
            </a:extLst>
          </p:cNvPr>
          <p:cNvSpPr>
            <a:spLocks noGrp="1"/>
          </p:cNvSpPr>
          <p:nvPr>
            <p:ph type="title"/>
          </p:nvPr>
        </p:nvSpPr>
        <p:spPr>
          <a:xfrm>
            <a:off x="774700" y="762000"/>
            <a:ext cx="3595973" cy="3018430"/>
          </a:xfrm>
        </p:spPr>
        <p:txBody>
          <a:bodyPr>
            <a:normAutofit/>
          </a:bodyPr>
          <a:lstStyle/>
          <a:p>
            <a:r>
              <a:rPr lang="en-US" sz="3400" dirty="0">
                <a:solidFill>
                  <a:srgbClr val="FFFFFF"/>
                </a:solidFill>
              </a:rPr>
              <a:t>Relationships, Referrals and Resources: Best Practices in Physician Engagement</a:t>
            </a:r>
          </a:p>
        </p:txBody>
      </p:sp>
      <p:sp>
        <p:nvSpPr>
          <p:cNvPr id="75" name="Rectangle 74">
            <a:extLst>
              <a:ext uri="{FF2B5EF4-FFF2-40B4-BE49-F238E27FC236}">
                <a16:creationId xmlns:a16="http://schemas.microsoft.com/office/drawing/2014/main" xmlns=""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836" y="450221"/>
            <a:ext cx="4899923"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5138722" y="1378192"/>
            <a:ext cx="4007581" cy="5479808"/>
          </a:xfrm>
        </p:spPr>
        <p:txBody>
          <a:bodyPr anchor="ctr">
            <a:normAutofit fontScale="55000" lnSpcReduction="20000"/>
          </a:bodyPr>
          <a:lstStyle/>
          <a:p>
            <a:pPr marL="0" indent="0">
              <a:buNone/>
            </a:pPr>
            <a:endParaRPr lang="en-US" sz="800" dirty="0"/>
          </a:p>
          <a:p>
            <a:endParaRPr lang="en-US" sz="800" b="1" dirty="0"/>
          </a:p>
          <a:p>
            <a:r>
              <a:rPr lang="en-US" sz="2200" b="1" dirty="0"/>
              <a:t>“Hearing Care Access? Focus on Clinical Services, Not Devices”. </a:t>
            </a:r>
            <a:r>
              <a:rPr lang="en-US" sz="2200" dirty="0"/>
              <a:t>Ref. Nicholas S. Reed, </a:t>
            </a:r>
            <a:r>
              <a:rPr lang="en-US" sz="2200" dirty="0" err="1"/>
              <a:t>AuD</a:t>
            </a:r>
            <a:r>
              <a:rPr lang="en-US" sz="2200" dirty="0"/>
              <a:t> et al Johns Hopkins University Bloomberg School of Public Health,  JAMA online September 13 2018</a:t>
            </a:r>
          </a:p>
          <a:p>
            <a:endParaRPr lang="en-US" sz="2200" b="1" dirty="0"/>
          </a:p>
          <a:p>
            <a:r>
              <a:rPr lang="en-US" sz="2200" b="1" dirty="0"/>
              <a:t>Build a new pipeline of knowledge-based products, and new services-based products. </a:t>
            </a:r>
            <a:r>
              <a:rPr lang="en-US" sz="2200" b="1" dirty="0" err="1"/>
              <a:t>Eg</a:t>
            </a:r>
            <a:r>
              <a:rPr lang="en-US" sz="2200" b="1" dirty="0"/>
              <a:t> Liz Rogers, </a:t>
            </a:r>
            <a:r>
              <a:rPr lang="en-US" sz="2200" b="1" dirty="0" err="1"/>
              <a:t>AuD</a:t>
            </a:r>
            <a:r>
              <a:rPr lang="en-US" sz="2200" b="1" dirty="0"/>
              <a:t> – Corbin, Kentucky – newborn to geriatric, pediatric specialist, cochlear implant mapping, ear wax removal specialist </a:t>
            </a:r>
            <a:r>
              <a:rPr lang="en-US" sz="2200" b="1" dirty="0" err="1"/>
              <a:t>etc</a:t>
            </a:r>
            <a:endParaRPr lang="en-US" sz="2200" b="1" dirty="0"/>
          </a:p>
          <a:p>
            <a:endParaRPr lang="en-US" sz="2200" b="1" dirty="0"/>
          </a:p>
          <a:p>
            <a:r>
              <a:rPr lang="en-US" sz="2200" b="1" dirty="0"/>
              <a:t>Embrace new outcomes based co-morbidity research and share it with  our peers, physicians, the public, and patients. </a:t>
            </a:r>
            <a:r>
              <a:rPr lang="en-US" sz="2200" b="1" dirty="0" err="1"/>
              <a:t>Eg</a:t>
            </a:r>
            <a:r>
              <a:rPr lang="en-US" sz="2200" b="1" dirty="0"/>
              <a:t> </a:t>
            </a:r>
            <a:r>
              <a:rPr lang="en-US" sz="2200" b="1" dirty="0" smtClean="0"/>
              <a:t> the co-morbidity’s of dementia</a:t>
            </a:r>
            <a:r>
              <a:rPr lang="en-US" sz="2200" b="1" dirty="0"/>
              <a:t>, obesity, nicotine addiction, cardiovascular disease, diabetes</a:t>
            </a:r>
          </a:p>
          <a:p>
            <a:endParaRPr lang="en-US" sz="2200" b="1" dirty="0"/>
          </a:p>
          <a:p>
            <a:r>
              <a:rPr lang="en-US" sz="2200" b="1" dirty="0"/>
              <a:t>Add new  Staff and/or new Practice Partner, Physician Liaison, Speech Pathologist, Psychologist, Ophthalmologist; improve economies of scale, cross refer patients in common, practice interdisciplinary care</a:t>
            </a:r>
          </a:p>
          <a:p>
            <a:endParaRPr lang="en-US" sz="2200" b="1" dirty="0"/>
          </a:p>
          <a:p>
            <a:r>
              <a:rPr lang="en-US" sz="2200" b="1" dirty="0"/>
              <a:t>Collaborate not compete - develop a 24/7 answering service; and on-call cycle with other audiology providers </a:t>
            </a:r>
          </a:p>
          <a:p>
            <a:endParaRPr lang="en-US" sz="2200" b="1" dirty="0"/>
          </a:p>
          <a:p>
            <a:r>
              <a:rPr lang="en-US" sz="2200" b="1" dirty="0"/>
              <a:t>Collaborate not compete – develop a “Plan  ‘B’ Option”  relationship  with your ENT’s,  that has benefits for both practices and the patient</a:t>
            </a:r>
          </a:p>
          <a:p>
            <a:pPr marL="0" indent="0">
              <a:buNone/>
            </a:pPr>
            <a:r>
              <a:rPr lang="en-US" sz="2200" b="1" dirty="0"/>
              <a:t> </a:t>
            </a:r>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p:txBody>
      </p:sp>
      <p:sp>
        <p:nvSpPr>
          <p:cNvPr id="77" name="Rectangle 76">
            <a:extLst>
              <a:ext uri="{FF2B5EF4-FFF2-40B4-BE49-F238E27FC236}">
                <a16:creationId xmlns:a16="http://schemas.microsoft.com/office/drawing/2014/main" xmlns=""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75866" y="450221"/>
            <a:ext cx="1868033" cy="3603165"/>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xmlns=""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73746" y="4214253"/>
            <a:ext cx="1868033" cy="217384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7889" y="6021321"/>
            <a:ext cx="1824110" cy="836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xmlns="" id="{A060D3F0-4D9B-4168-B558-737829F237F5}"/>
              </a:ext>
            </a:extLst>
          </p:cNvPr>
          <p:cNvSpPr/>
          <p:nvPr/>
        </p:nvSpPr>
        <p:spPr>
          <a:xfrm>
            <a:off x="971597" y="4531298"/>
            <a:ext cx="3019288" cy="954107"/>
          </a:xfrm>
          <a:prstGeom prst="rect">
            <a:avLst/>
          </a:prstGeom>
        </p:spPr>
        <p:txBody>
          <a:bodyPr wrap="none">
            <a:spAutoFit/>
          </a:bodyPr>
          <a:lstStyle/>
          <a:p>
            <a:r>
              <a:rPr lang="en-US" sz="2800" b="1" dirty="0"/>
              <a:t>LOOKING AHEAD: </a:t>
            </a:r>
          </a:p>
          <a:p>
            <a:r>
              <a:rPr lang="en-US" sz="2800" b="1" dirty="0"/>
              <a:t>Services Marketing</a:t>
            </a:r>
          </a:p>
        </p:txBody>
      </p:sp>
    </p:spTree>
    <p:extLst>
      <p:ext uri="{BB962C8B-B14F-4D97-AF65-F5344CB8AC3E}">
        <p14:creationId xmlns:p14="http://schemas.microsoft.com/office/powerpoint/2010/main" val="771863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227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A DISEASE STATE MARKETING SCHEDULE</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350" t="17072" r="30535" b="5869"/>
          <a:stretch/>
        </p:blipFill>
        <p:spPr bwMode="auto">
          <a:xfrm>
            <a:off x="3550089" y="328639"/>
            <a:ext cx="8431704" cy="6200722"/>
          </a:xfrm>
          <a:prstGeom prst="rect">
            <a:avLst/>
          </a:prstGeom>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50360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E4505C23-674B-4195-81D6-0C127FEAE3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7295" y="5367908"/>
            <a:ext cx="7719381" cy="1096331"/>
          </a:xfrm>
        </p:spPr>
        <p:txBody>
          <a:bodyPr>
            <a:normAutofit/>
          </a:bodyPr>
          <a:lstStyle/>
          <a:p>
            <a:r>
              <a:rPr lang="en-US" sz="3400" dirty="0"/>
              <a:t>Relationships, Referrals and Resources: Best Practices in Physician Engagement</a:t>
            </a:r>
          </a:p>
        </p:txBody>
      </p:sp>
      <p:sp>
        <p:nvSpPr>
          <p:cNvPr id="13" name="Freeform: Shape 12">
            <a:extLst>
              <a:ext uri="{FF2B5EF4-FFF2-40B4-BE49-F238E27FC236}">
                <a16:creationId xmlns:a16="http://schemas.microsoft.com/office/drawing/2014/main" xmlns="" id="{65C9B8F0-FF66-4C15-BD05-E86B87331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9158" y="5529884"/>
            <a:ext cx="1824110" cy="836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ontent Placeholder 2">
            <a:extLst>
              <a:ext uri="{FF2B5EF4-FFF2-40B4-BE49-F238E27FC236}">
                <a16:creationId xmlns:a16="http://schemas.microsoft.com/office/drawing/2014/main" xmlns="" id="{EFF93C34-BCF7-4333-B53D-D8E5BD9BF1BD}"/>
              </a:ext>
            </a:extLst>
          </p:cNvPr>
          <p:cNvGraphicFramePr>
            <a:graphicFrameLocks noGrp="1"/>
          </p:cNvGraphicFramePr>
          <p:nvPr>
            <p:ph idx="1"/>
            <p:extLst>
              <p:ext uri="{D42A27DB-BD31-4B8C-83A1-F6EECF244321}">
                <p14:modId xmlns:p14="http://schemas.microsoft.com/office/powerpoint/2010/main" val="4230494317"/>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4223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70">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sz="3100">
                <a:solidFill>
                  <a:srgbClr val="FFFFFF"/>
                </a:solidFill>
              </a:rPr>
              <a:t>Relationships, Referrals and Resources: Best Practices in Physician Engagement</a:t>
            </a:r>
          </a:p>
        </p:txBody>
      </p:sp>
      <p:sp>
        <p:nvSpPr>
          <p:cNvPr id="3" name="Content Placeholder 2"/>
          <p:cNvSpPr>
            <a:spLocks noGrp="1"/>
          </p:cNvSpPr>
          <p:nvPr>
            <p:ph idx="1"/>
          </p:nvPr>
        </p:nvSpPr>
        <p:spPr>
          <a:xfrm>
            <a:off x="6090574" y="801866"/>
            <a:ext cx="5306084" cy="5230634"/>
          </a:xfrm>
        </p:spPr>
        <p:txBody>
          <a:bodyPr anchor="ctr">
            <a:normAutofit/>
          </a:bodyPr>
          <a:lstStyle/>
          <a:p>
            <a:pPr marL="0" indent="0" algn="ctr">
              <a:buNone/>
            </a:pPr>
            <a:r>
              <a:rPr lang="en-US" sz="2000" b="1" dirty="0">
                <a:solidFill>
                  <a:srgbClr val="000000"/>
                </a:solidFill>
              </a:rPr>
              <a:t>Why you will succeed:</a:t>
            </a:r>
          </a:p>
          <a:p>
            <a:endParaRPr lang="en-US" sz="1500" dirty="0">
              <a:solidFill>
                <a:srgbClr val="000000"/>
              </a:solidFill>
            </a:endParaRPr>
          </a:p>
          <a:p>
            <a:r>
              <a:rPr lang="en-US" sz="1600" b="1" dirty="0">
                <a:solidFill>
                  <a:srgbClr val="000000"/>
                </a:solidFill>
              </a:rPr>
              <a:t>Commitment and Consistency are hallmarks of integrity. “Integrity” – Stephen L. Carter Ph D.1996</a:t>
            </a:r>
          </a:p>
          <a:p>
            <a:endParaRPr lang="en-US" sz="1600" b="1" dirty="0">
              <a:solidFill>
                <a:srgbClr val="000000"/>
              </a:solidFill>
            </a:endParaRPr>
          </a:p>
          <a:p>
            <a:r>
              <a:rPr lang="en-US" sz="1600" b="1" dirty="0">
                <a:solidFill>
                  <a:srgbClr val="000000"/>
                </a:solidFill>
              </a:rPr>
              <a:t>“I’ve missed more than 9000 shots in my career. I’ve lost almost 300 games. 26 times I’ve been trusted to take the game-winning shot and missed. I’ve failed over and over and over again in my life. And that is why I succeed”. – Michael Jordan</a:t>
            </a:r>
          </a:p>
          <a:p>
            <a:endParaRPr lang="en-US" sz="1600" b="1" dirty="0">
              <a:solidFill>
                <a:srgbClr val="000000"/>
              </a:solidFill>
            </a:endParaRPr>
          </a:p>
          <a:p>
            <a:r>
              <a:rPr lang="en-US" sz="1600" b="1" dirty="0">
                <a:solidFill>
                  <a:srgbClr val="000000"/>
                </a:solidFill>
              </a:rPr>
              <a:t>“Fall seven times. Stand up eight”. Anonymous Japanese proverb</a:t>
            </a:r>
          </a:p>
          <a:p>
            <a:endParaRPr lang="en-US" sz="1600" dirty="0">
              <a:solidFill>
                <a:srgbClr val="000000"/>
              </a:solidFill>
            </a:endParaRPr>
          </a:p>
          <a:p>
            <a:r>
              <a:rPr lang="en-US" sz="1600" dirty="0">
                <a:solidFill>
                  <a:srgbClr val="000000"/>
                </a:solidFill>
              </a:rPr>
              <a:t>Thank you for your kind attention, Bob Tysoe, Marketing &amp; Training, Hearing Healthcare Marketing Company, King City, OR 503 863 9250. </a:t>
            </a:r>
            <a:r>
              <a:rPr lang="en-US" sz="1600" dirty="0">
                <a:solidFill>
                  <a:srgbClr val="000000"/>
                </a:solidFill>
                <a:hlinkClick r:id="rId3"/>
              </a:rPr>
              <a:t>robert.tysoe@netzero.net</a:t>
            </a:r>
            <a:r>
              <a:rPr lang="en-US" sz="1600" dirty="0">
                <a:solidFill>
                  <a:srgbClr val="000000"/>
                </a:solidFill>
              </a:rPr>
              <a:t>, www.audiologypracticemarketing.com</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4160" y="6047130"/>
            <a:ext cx="1767840" cy="810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85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74234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287DDC6-1B3D-489E-87DF-84B28454027A}"/>
              </a:ext>
            </a:extLst>
          </p:cNvPr>
          <p:cNvSpPr>
            <a:spLocks noGrp="1"/>
          </p:cNvSpPr>
          <p:nvPr>
            <p:ph type="title"/>
          </p:nvPr>
        </p:nvSpPr>
        <p:spPr>
          <a:xfrm>
            <a:off x="77608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Success &amp; Lessons Learned</a:t>
            </a:r>
          </a:p>
        </p:txBody>
      </p:sp>
      <p:sp>
        <p:nvSpPr>
          <p:cNvPr id="4" name="Text Placeholder 3">
            <a:extLst>
              <a:ext uri="{FF2B5EF4-FFF2-40B4-BE49-F238E27FC236}">
                <a16:creationId xmlns:a16="http://schemas.microsoft.com/office/drawing/2014/main" xmlns="" id="{8299477B-00D5-4698-8DD6-A4C9EB868E27}"/>
              </a:ext>
            </a:extLst>
          </p:cNvPr>
          <p:cNvSpPr>
            <a:spLocks noGrp="1"/>
          </p:cNvSpPr>
          <p:nvPr>
            <p:ph type="body" sz="half" idx="2"/>
          </p:nvPr>
        </p:nvSpPr>
        <p:spPr>
          <a:xfrm>
            <a:off x="7423484" y="4170501"/>
            <a:ext cx="4323854" cy="1525597"/>
          </a:xfrm>
        </p:spPr>
        <p:txBody>
          <a:bodyPr vert="horz" lIns="91440" tIns="45720" rIns="91440" bIns="45720" rtlCol="0">
            <a:normAutofit/>
          </a:bodyPr>
          <a:lstStyle/>
          <a:p>
            <a:pPr algn="ctr"/>
            <a:r>
              <a:rPr lang="en-US" sz="2000" b="1" kern="1200" dirty="0">
                <a:solidFill>
                  <a:srgbClr val="FFFFFF"/>
                </a:solidFill>
                <a:latin typeface="+mn-lt"/>
                <a:ea typeface="+mn-ea"/>
                <a:cs typeface="+mn-cs"/>
              </a:rPr>
              <a:t>Maryann McCullough </a:t>
            </a:r>
            <a:r>
              <a:rPr lang="en-US" sz="2000" b="1" kern="1200" dirty="0" err="1">
                <a:solidFill>
                  <a:srgbClr val="FFFFFF"/>
                </a:solidFill>
                <a:latin typeface="+mn-lt"/>
                <a:ea typeface="+mn-ea"/>
                <a:cs typeface="+mn-cs"/>
              </a:rPr>
              <a:t>Nikander</a:t>
            </a:r>
            <a:r>
              <a:rPr lang="en-US" sz="2000" b="1" kern="1200" dirty="0">
                <a:solidFill>
                  <a:srgbClr val="FFFFFF"/>
                </a:solidFill>
                <a:latin typeface="+mn-lt"/>
                <a:ea typeface="+mn-ea"/>
                <a:cs typeface="+mn-cs"/>
              </a:rPr>
              <a:t>, Au.D., </a:t>
            </a:r>
            <a:r>
              <a:rPr lang="en-US" sz="2000" kern="1200" dirty="0">
                <a:solidFill>
                  <a:srgbClr val="FFFFFF"/>
                </a:solidFill>
                <a:latin typeface="+mn-lt"/>
                <a:ea typeface="+mn-ea"/>
                <a:cs typeface="+mn-cs"/>
              </a:rPr>
              <a:t>Audiology and Hearing Aid Center in Warminster, PA</a:t>
            </a:r>
          </a:p>
        </p:txBody>
      </p:sp>
      <p:pic>
        <p:nvPicPr>
          <p:cNvPr id="6" name="Content Placeholder 5" descr="A close up of a sign&#10;&#10;Description generated with very high confidence">
            <a:extLst>
              <a:ext uri="{FF2B5EF4-FFF2-40B4-BE49-F238E27FC236}">
                <a16:creationId xmlns:a16="http://schemas.microsoft.com/office/drawing/2014/main" xmlns="" id="{1C89A49B-BA69-4B52-A793-26B758F250F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44662" y="1073695"/>
            <a:ext cx="6553545" cy="4718552"/>
          </a:xfrm>
          <a:prstGeom prst="rect">
            <a:avLst/>
          </a:prstGeom>
        </p:spPr>
      </p:pic>
      <p:cxnSp>
        <p:nvCxnSpPr>
          <p:cNvPr id="18" name="Straight Connector 17">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2777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509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71">
            <a:extLst>
              <a:ext uri="{FF2B5EF4-FFF2-40B4-BE49-F238E27FC236}">
                <a16:creationId xmlns:a16="http://schemas.microsoft.com/office/drawing/2014/main" xmlns=""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2"/>
          <p:cNvSpPr>
            <a:spLocks noGrp="1" noChangeArrowheads="1"/>
          </p:cNvSpPr>
          <p:nvPr>
            <p:ph type="ctrTitle"/>
          </p:nvPr>
        </p:nvSpPr>
        <p:spPr>
          <a:xfrm>
            <a:off x="6746628" y="1783959"/>
            <a:ext cx="4645250" cy="2889114"/>
          </a:xfrm>
        </p:spPr>
        <p:txBody>
          <a:bodyPr anchor="b">
            <a:normAutofit/>
          </a:bodyPr>
          <a:lstStyle/>
          <a:p>
            <a:pPr algn="l" eaLnBrk="1" hangingPunct="1"/>
            <a:r>
              <a:rPr lang="en-US">
                <a:solidFill>
                  <a:schemeClr val="bg1"/>
                </a:solidFill>
              </a:rPr>
              <a:t/>
            </a:r>
            <a:br>
              <a:rPr lang="en-US">
                <a:solidFill>
                  <a:schemeClr val="bg1"/>
                </a:solidFill>
              </a:rPr>
            </a:br>
            <a:endParaRPr lang="en-US">
              <a:solidFill>
                <a:schemeClr val="bg1"/>
              </a:solidFill>
            </a:endParaRPr>
          </a:p>
        </p:txBody>
      </p:sp>
      <p:sp>
        <p:nvSpPr>
          <p:cNvPr id="3075" name="Rectangle 3"/>
          <p:cNvSpPr>
            <a:spLocks noGrp="1" noChangeArrowheads="1"/>
          </p:cNvSpPr>
          <p:nvPr>
            <p:ph type="subTitle" idx="1"/>
          </p:nvPr>
        </p:nvSpPr>
        <p:spPr>
          <a:xfrm>
            <a:off x="6167848" y="1921963"/>
            <a:ext cx="5892772" cy="2028280"/>
          </a:xfrm>
        </p:spPr>
        <p:txBody>
          <a:bodyPr anchor="t">
            <a:normAutofit/>
          </a:bodyPr>
          <a:lstStyle/>
          <a:p>
            <a:pPr algn="l" eaLnBrk="1" hangingPunct="1"/>
            <a:r>
              <a:rPr lang="en-US" sz="1900" dirty="0">
                <a:solidFill>
                  <a:schemeClr val="bg1"/>
                </a:solidFill>
              </a:rPr>
              <a:t> </a:t>
            </a:r>
          </a:p>
          <a:p>
            <a:pPr algn="l" eaLnBrk="1" hangingPunct="1"/>
            <a:r>
              <a:rPr lang="en-US" sz="2800" dirty="0">
                <a:solidFill>
                  <a:schemeClr val="bg1"/>
                </a:solidFill>
              </a:rPr>
              <a:t>Maryann McCullough </a:t>
            </a:r>
            <a:r>
              <a:rPr lang="en-US" sz="2800" dirty="0" err="1">
                <a:solidFill>
                  <a:schemeClr val="bg1"/>
                </a:solidFill>
              </a:rPr>
              <a:t>Nikander</a:t>
            </a:r>
            <a:r>
              <a:rPr lang="en-US" sz="2800" dirty="0">
                <a:solidFill>
                  <a:schemeClr val="bg1"/>
                </a:solidFill>
              </a:rPr>
              <a:t>, </a:t>
            </a:r>
            <a:r>
              <a:rPr lang="en-US" sz="2800" dirty="0" err="1">
                <a:solidFill>
                  <a:schemeClr val="bg1"/>
                </a:solidFill>
              </a:rPr>
              <a:t>AuD.</a:t>
            </a:r>
            <a:r>
              <a:rPr lang="en-US" sz="2800" dirty="0">
                <a:solidFill>
                  <a:schemeClr val="bg1"/>
                </a:solidFill>
              </a:rPr>
              <a:t> </a:t>
            </a:r>
          </a:p>
          <a:p>
            <a:pPr algn="l" eaLnBrk="1" hangingPunct="1"/>
            <a:r>
              <a:rPr lang="en-US" sz="2800" dirty="0">
                <a:solidFill>
                  <a:schemeClr val="bg1"/>
                </a:solidFill>
              </a:rPr>
              <a:t>Holli </a:t>
            </a:r>
            <a:r>
              <a:rPr lang="en-US" sz="2800" dirty="0" err="1">
                <a:solidFill>
                  <a:schemeClr val="bg1"/>
                </a:solidFill>
              </a:rPr>
              <a:t>Lish</a:t>
            </a:r>
            <a:r>
              <a:rPr lang="en-US" sz="2800" dirty="0">
                <a:solidFill>
                  <a:schemeClr val="bg1"/>
                </a:solidFill>
              </a:rPr>
              <a:t>, </a:t>
            </a:r>
            <a:r>
              <a:rPr lang="en-US" sz="2800" dirty="0" err="1">
                <a:solidFill>
                  <a:schemeClr val="bg1"/>
                </a:solidFill>
              </a:rPr>
              <a:t>AuD</a:t>
            </a:r>
            <a:endParaRPr lang="en-US" sz="2800" dirty="0">
              <a:solidFill>
                <a:schemeClr val="bg1"/>
              </a:solidFill>
            </a:endParaRPr>
          </a:p>
          <a:p>
            <a:pPr algn="l" eaLnBrk="1" hangingPunct="1"/>
            <a:endParaRPr lang="en-US" sz="1900" dirty="0">
              <a:solidFill>
                <a:schemeClr val="bg1"/>
              </a:solidFill>
            </a:endParaRPr>
          </a:p>
        </p:txBody>
      </p:sp>
      <p:sp>
        <p:nvSpPr>
          <p:cNvPr id="74" name="Freeform: Shape 73">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xmlns=""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382" y="2309771"/>
            <a:ext cx="4047843" cy="870286"/>
          </a:xfrm>
          <a:prstGeom prst="rect">
            <a:avLst/>
          </a:prstGeom>
        </p:spPr>
      </p:pic>
      <p:sp>
        <p:nvSpPr>
          <p:cNvPr id="4" name="Slide Number Placeholder 3"/>
          <p:cNvSpPr>
            <a:spLocks noGrp="1"/>
          </p:cNvSpPr>
          <p:nvPr>
            <p:ph type="sldNum" sz="quarter" idx="12"/>
          </p:nvPr>
        </p:nvSpPr>
        <p:spPr>
          <a:xfrm>
            <a:off x="11003280" y="603504"/>
            <a:ext cx="548640" cy="548640"/>
          </a:xfrm>
          <a:prstGeom prst="ellipse">
            <a:avLst/>
          </a:prstGeom>
          <a:solidFill>
            <a:srgbClr val="7F7F7F"/>
          </a:solidFill>
        </p:spPr>
        <p:txBody>
          <a:bodyPr anchor="ctr">
            <a:normAutofit/>
          </a:bodyPr>
          <a:lstStyle/>
          <a:p>
            <a:pPr algn="ctr">
              <a:spcAft>
                <a:spcPts val="600"/>
              </a:spcAft>
              <a:defRPr/>
            </a:pPr>
            <a:fld id="{843C21D6-4434-451E-BAC0-981CF32C03DB}" type="slidenum">
              <a:rPr lang="en-US" sz="1500">
                <a:solidFill>
                  <a:srgbClr val="FFFFFF"/>
                </a:solidFill>
              </a:rPr>
              <a:pPr algn="ctr">
                <a:spcAft>
                  <a:spcPts val="600"/>
                </a:spcAft>
                <a:defRPr/>
              </a:pPr>
              <a:t>18</a:t>
            </a:fld>
            <a:endParaRPr lang="en-US" sz="1500">
              <a:solidFill>
                <a:srgbClr val="FFFFFF"/>
              </a:solidFill>
            </a:endParaRPr>
          </a:p>
        </p:txBody>
      </p:sp>
    </p:spTree>
    <p:extLst>
      <p:ext uri="{BB962C8B-B14F-4D97-AF65-F5344CB8AC3E}">
        <p14:creationId xmlns:p14="http://schemas.microsoft.com/office/powerpoint/2010/main" val="1901880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Physician Marketing is a process….</a:t>
            </a:r>
          </a:p>
        </p:txBody>
      </p:sp>
      <p:graphicFrame>
        <p:nvGraphicFramePr>
          <p:cNvPr id="5" name="Content Placeholder 2">
            <a:extLst>
              <a:ext uri="{FF2B5EF4-FFF2-40B4-BE49-F238E27FC236}">
                <a16:creationId xmlns:a16="http://schemas.microsoft.com/office/drawing/2014/main" xmlns="" id="{C921C01F-2BB8-4A57-885D-89C9407D3756}"/>
              </a:ext>
            </a:extLst>
          </p:cNvPr>
          <p:cNvGraphicFramePr>
            <a:graphicFrameLocks noGrp="1"/>
          </p:cNvGraphicFramePr>
          <p:nvPr>
            <p:ph idx="1"/>
            <p:extLst>
              <p:ext uri="{D42A27DB-BD31-4B8C-83A1-F6EECF244321}">
                <p14:modId xmlns:p14="http://schemas.microsoft.com/office/powerpoint/2010/main" val="328887331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0579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E03B6A69-4B10-40C6-A2DF-B355CE6DA0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38A60FE9-2474-4EB1-B3C3-C392BC07A381}"/>
              </a:ext>
            </a:extLst>
          </p:cNvPr>
          <p:cNvSpPr txBox="1"/>
          <p:nvPr/>
        </p:nvSpPr>
        <p:spPr>
          <a:xfrm>
            <a:off x="838200" y="786412"/>
            <a:ext cx="7449766" cy="1077218"/>
          </a:xfrm>
          <a:prstGeom prst="rect">
            <a:avLst/>
          </a:prstGeom>
          <a:noFill/>
        </p:spPr>
        <p:txBody>
          <a:bodyPr wrap="square" rtlCol="0">
            <a:spAutoFit/>
          </a:bodyPr>
          <a:lstStyle/>
          <a:p>
            <a:r>
              <a:rPr lang="en-US" sz="3200" b="1" dirty="0"/>
              <a:t>Relationships, Referrals and Resources: Best Practices in Physician Engagement </a:t>
            </a:r>
          </a:p>
        </p:txBody>
      </p:sp>
      <p:sp>
        <p:nvSpPr>
          <p:cNvPr id="7" name="TextBox 6">
            <a:extLst>
              <a:ext uri="{FF2B5EF4-FFF2-40B4-BE49-F238E27FC236}">
                <a16:creationId xmlns:a16="http://schemas.microsoft.com/office/drawing/2014/main" xmlns="" id="{F07068C2-7A0D-437F-8C8D-1A34A70EAD78}"/>
              </a:ext>
            </a:extLst>
          </p:cNvPr>
          <p:cNvSpPr txBox="1"/>
          <p:nvPr/>
        </p:nvSpPr>
        <p:spPr>
          <a:xfrm>
            <a:off x="838199" y="2650042"/>
            <a:ext cx="9558131" cy="3970318"/>
          </a:xfrm>
          <a:prstGeom prst="rect">
            <a:avLst/>
          </a:prstGeom>
          <a:noFill/>
        </p:spPr>
        <p:txBody>
          <a:bodyPr wrap="square" rtlCol="0">
            <a:spAutoFit/>
          </a:bodyPr>
          <a:lstStyle/>
          <a:p>
            <a:r>
              <a:rPr lang="en-US" sz="2800" i="1" dirty="0" smtClean="0"/>
              <a:t>Presented By:</a:t>
            </a:r>
          </a:p>
          <a:p>
            <a:r>
              <a:rPr lang="en-US" sz="2800" i="1" dirty="0" smtClean="0"/>
              <a:t>Robert </a:t>
            </a:r>
            <a:r>
              <a:rPr lang="en-US" sz="2800" i="1" dirty="0"/>
              <a:t>Tysoe, </a:t>
            </a:r>
            <a:r>
              <a:rPr lang="en-US" sz="2800" i="1" dirty="0" smtClean="0"/>
              <a:t>Dip. Business Admin., Mktg.</a:t>
            </a:r>
          </a:p>
          <a:p>
            <a:r>
              <a:rPr lang="en-US" sz="2800" i="1" dirty="0" smtClean="0"/>
              <a:t>Hearing Healthcare Marketing Co.,</a:t>
            </a:r>
          </a:p>
          <a:p>
            <a:r>
              <a:rPr lang="en-US" sz="2800" i="1" dirty="0" smtClean="0"/>
              <a:t>Business Development</a:t>
            </a:r>
          </a:p>
          <a:p>
            <a:r>
              <a:rPr lang="en-US" sz="2800" i="1" dirty="0" smtClean="0"/>
              <a:t>Sales and Marketing Training</a:t>
            </a:r>
          </a:p>
          <a:p>
            <a:r>
              <a:rPr lang="en-US" sz="2800" i="1" dirty="0" smtClean="0"/>
              <a:t>Recruiting</a:t>
            </a:r>
          </a:p>
          <a:p>
            <a:r>
              <a:rPr lang="en-US" sz="2800" i="1" dirty="0" smtClean="0"/>
              <a:t>Author</a:t>
            </a:r>
          </a:p>
          <a:p>
            <a:r>
              <a:rPr lang="en-US" sz="2800" i="1" dirty="0" smtClean="0"/>
              <a:t>Professional Speaker</a:t>
            </a:r>
            <a:endParaRPr lang="en-US" sz="2800" i="1" dirty="0"/>
          </a:p>
          <a:p>
            <a:endParaRPr lang="en-US" sz="2800" i="1" dirty="0"/>
          </a:p>
        </p:txBody>
      </p:sp>
    </p:spTree>
    <p:extLst>
      <p:ext uri="{BB962C8B-B14F-4D97-AF65-F5344CB8AC3E}">
        <p14:creationId xmlns:p14="http://schemas.microsoft.com/office/powerpoint/2010/main" val="2416473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What do we bring?</a:t>
            </a:r>
          </a:p>
        </p:txBody>
      </p:sp>
      <p:cxnSp>
        <p:nvCxnSpPr>
          <p:cNvPr id="12" name="Straight Connector 11">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6223" y="492573"/>
            <a:ext cx="4748742" cy="5880796"/>
          </a:xfrm>
          <a:prstGeom prst="rect">
            <a:avLst/>
          </a:prstGeom>
        </p:spPr>
      </p:pic>
    </p:spTree>
    <p:extLst>
      <p:ext uri="{BB962C8B-B14F-4D97-AF65-F5344CB8AC3E}">
        <p14:creationId xmlns:p14="http://schemas.microsoft.com/office/powerpoint/2010/main" val="3740631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816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What’s inside that folder?</a:t>
            </a:r>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802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kern="1200" dirty="0">
                <a:solidFill>
                  <a:srgbClr val="FFFFFF"/>
                </a:solidFill>
                <a:latin typeface="+mj-lt"/>
                <a:ea typeface="+mj-ea"/>
                <a:cs typeface="+mj-cs"/>
              </a:rPr>
              <a:t>Examples of brochures included at follow up visits</a:t>
            </a:r>
          </a:p>
        </p:txBody>
      </p:sp>
      <p:cxnSp>
        <p:nvCxnSpPr>
          <p:cNvPr id="11" name="Straight Connector 10">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3433" y="321177"/>
            <a:ext cx="5733776" cy="5880796"/>
          </a:xfrm>
          <a:prstGeom prst="rect">
            <a:avLst/>
          </a:prstGeom>
        </p:spPr>
      </p:pic>
    </p:spTree>
    <p:extLst>
      <p:ext uri="{BB962C8B-B14F-4D97-AF65-F5344CB8AC3E}">
        <p14:creationId xmlns:p14="http://schemas.microsoft.com/office/powerpoint/2010/main" val="3255150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45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rPr>
              <a:t>Inside those brochures….</a:t>
            </a:r>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892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073" y="4773647"/>
            <a:ext cx="11139854" cy="930447"/>
          </a:xfrm>
        </p:spPr>
        <p:txBody>
          <a:bodyPr vert="horz" lIns="91440" tIns="45720" rIns="91440" bIns="45720" rtlCol="0" anchor="b">
            <a:normAutofit/>
          </a:bodyPr>
          <a:lstStyle/>
          <a:p>
            <a:pPr algn="ctr"/>
            <a:r>
              <a:rPr lang="en-US" sz="3000" b="1">
                <a:solidFill>
                  <a:srgbClr val="FFFFFF"/>
                </a:solidFill>
              </a:rPr>
              <a:t>Follow up with the physician is key….</a:t>
            </a:r>
            <a:br>
              <a:rPr lang="en-US" sz="3000" b="1">
                <a:solidFill>
                  <a:srgbClr val="FFFFFF"/>
                </a:solidFill>
              </a:rPr>
            </a:br>
            <a:r>
              <a:rPr lang="en-US" sz="3000" b="1">
                <a:solidFill>
                  <a:srgbClr val="FFFFFF"/>
                </a:solidFill>
              </a:rPr>
              <a:t>What NOT to send after patient is evaluated….a poorly written report….</a:t>
            </a:r>
          </a:p>
        </p:txBody>
      </p:sp>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6684" r="-2" b="7497"/>
          <a:stretch/>
        </p:blipFill>
        <p:spPr>
          <a:xfrm>
            <a:off x="1207965" y="307731"/>
            <a:ext cx="3680066" cy="3997637"/>
          </a:xfrm>
          <a:prstGeom prst="rect">
            <a:avLst/>
          </a:prstGeom>
        </p:spPr>
      </p:pic>
      <p:pic>
        <p:nvPicPr>
          <p:cNvPr id="5" name="Content Placeholder 4" descr="A close up of a piece of paper&#10;&#10;Description generated with very high confidence">
            <a:extLst>
              <a:ext uri="{FF2B5EF4-FFF2-40B4-BE49-F238E27FC236}">
                <a16:creationId xmlns:a16="http://schemas.microsoft.com/office/drawing/2014/main" xmlns="" id="{C4CE332C-C4E5-4A0E-ADE9-D08365DA1D6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288280" y="307731"/>
            <a:ext cx="3711442" cy="3997637"/>
          </a:xfrm>
          <a:prstGeom prst="rect">
            <a:avLst/>
          </a:prstGeom>
        </p:spPr>
      </p:pic>
      <p:cxnSp>
        <p:nvCxnSpPr>
          <p:cNvPr id="21" name="Straight Connector 20">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370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2950" y="742951"/>
            <a:ext cx="3693126" cy="4962524"/>
          </a:xfrm>
        </p:spPr>
        <p:txBody>
          <a:bodyPr vert="horz" lIns="91440" tIns="45720" rIns="91440" bIns="45720" rtlCol="0" anchor="ctr">
            <a:normAutofit/>
          </a:bodyPr>
          <a:lstStyle/>
          <a:p>
            <a:pPr algn="ctr"/>
            <a:r>
              <a:rPr lang="en-US" sz="3700" kern="1200">
                <a:solidFill>
                  <a:srgbClr val="FFFFFF"/>
                </a:solidFill>
                <a:latin typeface="+mj-lt"/>
                <a:ea typeface="+mj-ea"/>
                <a:cs typeface="+mj-cs"/>
              </a:rPr>
              <a:t>What our physicians want to see….</a:t>
            </a:r>
            <a:br>
              <a:rPr lang="en-US" sz="3700" kern="1200">
                <a:solidFill>
                  <a:srgbClr val="FFFFFF"/>
                </a:solidFill>
                <a:latin typeface="+mj-lt"/>
                <a:ea typeface="+mj-ea"/>
                <a:cs typeface="+mj-cs"/>
              </a:rPr>
            </a:br>
            <a:r>
              <a:rPr lang="en-US" sz="3700" kern="1200">
                <a:solidFill>
                  <a:srgbClr val="FFFFFF"/>
                </a:solidFill>
                <a:latin typeface="+mj-lt"/>
                <a:ea typeface="+mj-ea"/>
                <a:cs typeface="+mj-cs"/>
              </a:rPr>
              <a:t>A well written report with detailed history, results and recommendations</a:t>
            </a:r>
          </a:p>
        </p:txBody>
      </p:sp>
      <p:pic>
        <p:nvPicPr>
          <p:cNvPr id="18"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4389" r="2" b="8783"/>
          <a:stretch/>
        </p:blipFill>
        <p:spPr>
          <a:xfrm>
            <a:off x="5814604" y="492573"/>
            <a:ext cx="5231980" cy="5880796"/>
          </a:xfrm>
          <a:prstGeom prst="rect">
            <a:avLst/>
          </a:prstGeom>
        </p:spPr>
      </p:pic>
    </p:spTree>
    <p:extLst>
      <p:ext uri="{BB962C8B-B14F-4D97-AF65-F5344CB8AC3E}">
        <p14:creationId xmlns:p14="http://schemas.microsoft.com/office/powerpoint/2010/main" val="1426174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1005721-C641-42F2-BC8D-7A5895AEA87B}"/>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A Practice Approach</a:t>
            </a:r>
          </a:p>
        </p:txBody>
      </p:sp>
      <p:sp>
        <p:nvSpPr>
          <p:cNvPr id="4" name="Text Placeholder 3">
            <a:extLst>
              <a:ext uri="{FF2B5EF4-FFF2-40B4-BE49-F238E27FC236}">
                <a16:creationId xmlns:a16="http://schemas.microsoft.com/office/drawing/2014/main" xmlns="" id="{47B66FDB-E317-407D-9D96-8B781250CF8D}"/>
              </a:ext>
            </a:extLst>
          </p:cNvPr>
          <p:cNvSpPr>
            <a:spLocks noGrp="1"/>
          </p:cNvSpPr>
          <p:nvPr>
            <p:ph type="body" sz="half" idx="2"/>
          </p:nvPr>
        </p:nvSpPr>
        <p:spPr>
          <a:xfrm>
            <a:off x="674237" y="4170501"/>
            <a:ext cx="3657600" cy="1525597"/>
          </a:xfrm>
        </p:spPr>
        <p:txBody>
          <a:bodyPr vert="horz" lIns="91440" tIns="45720" rIns="91440" bIns="45720" rtlCol="0">
            <a:normAutofit fontScale="92500" lnSpcReduction="20000"/>
          </a:bodyPr>
          <a:lstStyle/>
          <a:p>
            <a:pPr algn="ctr"/>
            <a:r>
              <a:rPr lang="en-US" sz="2000" kern="1200" dirty="0">
                <a:solidFill>
                  <a:srgbClr val="FFFFFF"/>
                </a:solidFill>
                <a:latin typeface="+mn-lt"/>
                <a:ea typeface="+mn-ea"/>
                <a:cs typeface="+mn-cs"/>
              </a:rPr>
              <a:t>Stacy O’Brien, Au.D.,</a:t>
            </a:r>
          </a:p>
          <a:p>
            <a:pPr algn="ctr"/>
            <a:r>
              <a:rPr lang="en-US" sz="2000" dirty="0">
                <a:solidFill>
                  <a:srgbClr val="FFFFFF"/>
                </a:solidFill>
              </a:rPr>
              <a:t>Nicole Pavol, </a:t>
            </a:r>
          </a:p>
          <a:p>
            <a:pPr algn="ctr"/>
            <a:r>
              <a:rPr lang="en-US" sz="2000" dirty="0">
                <a:solidFill>
                  <a:srgbClr val="FFFFFF"/>
                </a:solidFill>
              </a:rPr>
              <a:t>Atlantic Hearing Balance &amp; Tinnitus Center</a:t>
            </a:r>
          </a:p>
          <a:p>
            <a:pPr algn="ctr"/>
            <a:r>
              <a:rPr lang="en-US" sz="2000" kern="1200" dirty="0">
                <a:solidFill>
                  <a:srgbClr val="FFFFFF"/>
                </a:solidFill>
                <a:latin typeface="+mn-lt"/>
                <a:ea typeface="+mn-ea"/>
                <a:cs typeface="+mn-cs"/>
              </a:rPr>
              <a:t> </a:t>
            </a:r>
          </a:p>
        </p:txBody>
      </p:sp>
      <p:cxnSp>
        <p:nvCxnSpPr>
          <p:cNvPr id="14" name="Straight Connector 13">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xmlns="" id="{42A31191-3357-4763-8933-903D0C671CA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5467977" y="492573"/>
            <a:ext cx="5925235" cy="5880796"/>
          </a:xfrm>
          <a:prstGeom prst="rect">
            <a:avLst/>
          </a:prstGeom>
        </p:spPr>
      </p:pic>
    </p:spTree>
    <p:extLst>
      <p:ext uri="{BB962C8B-B14F-4D97-AF65-F5344CB8AC3E}">
        <p14:creationId xmlns:p14="http://schemas.microsoft.com/office/powerpoint/2010/main" val="1156366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ctrTitle"/>
          </p:nvPr>
        </p:nvSpPr>
        <p:spPr>
          <a:xfrm>
            <a:off x="804484" y="4267832"/>
            <a:ext cx="4805996" cy="1297115"/>
          </a:xfrm>
        </p:spPr>
        <p:txBody>
          <a:bodyPr anchor="t">
            <a:normAutofit/>
          </a:bodyPr>
          <a:lstStyle/>
          <a:p>
            <a:pPr algn="l"/>
            <a:r>
              <a:rPr lang="en-US" sz="3400">
                <a:solidFill>
                  <a:srgbClr val="000000"/>
                </a:solidFill>
              </a:rPr>
              <a:t>Atlantic Hearing, Balance, &amp; Tinnitus Center</a:t>
            </a:r>
          </a:p>
        </p:txBody>
      </p:sp>
      <p:sp>
        <p:nvSpPr>
          <p:cNvPr id="3" name="Subtitle 2"/>
          <p:cNvSpPr>
            <a:spLocks noGrp="1"/>
          </p:cNvSpPr>
          <p:nvPr>
            <p:ph type="subTitle" idx="1"/>
          </p:nvPr>
        </p:nvSpPr>
        <p:spPr>
          <a:xfrm>
            <a:off x="804788" y="3428999"/>
            <a:ext cx="4805691" cy="838831"/>
          </a:xfrm>
        </p:spPr>
        <p:txBody>
          <a:bodyPr anchor="b">
            <a:normAutofit/>
          </a:bodyPr>
          <a:lstStyle/>
          <a:p>
            <a:pPr algn="l"/>
            <a:r>
              <a:rPr lang="en-US" sz="1800" dirty="0" smtClean="0">
                <a:solidFill>
                  <a:srgbClr val="000000"/>
                </a:solidFill>
              </a:rPr>
              <a:t>Physician </a:t>
            </a:r>
            <a:r>
              <a:rPr lang="en-US" sz="1800" dirty="0">
                <a:solidFill>
                  <a:srgbClr val="000000"/>
                </a:solidFill>
              </a:rPr>
              <a:t>Marketing &amp; Outreach Prep Work &amp; Documentation</a:t>
            </a:r>
          </a:p>
        </p:txBody>
      </p:sp>
      <p:sp>
        <p:nvSpPr>
          <p:cNvPr id="13"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close up of a logo&#10;&#10;Description generated with high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9770" y="2959481"/>
            <a:ext cx="4141760" cy="1853437"/>
          </a:xfrm>
          <a:prstGeom prst="rect">
            <a:avLst/>
          </a:prstGeom>
        </p:spPr>
      </p:pic>
    </p:spTree>
    <p:extLst>
      <p:ext uri="{BB962C8B-B14F-4D97-AF65-F5344CB8AC3E}">
        <p14:creationId xmlns:p14="http://schemas.microsoft.com/office/powerpoint/2010/main" val="2293422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smtClean="0">
                <a:solidFill>
                  <a:srgbClr val="FFFFFF"/>
                </a:solidFill>
              </a:rPr>
              <a:t>Physician Referral </a:t>
            </a:r>
            <a:r>
              <a:rPr lang="en-US" sz="5400" dirty="0">
                <a:solidFill>
                  <a:srgbClr val="FFFFFF"/>
                </a:solidFill>
              </a:rPr>
              <a:t>Folders</a:t>
            </a:r>
          </a:p>
        </p:txBody>
      </p:sp>
      <p:cxnSp>
        <p:nvCxnSpPr>
          <p:cNvPr id="13" name="Straight Connector 12">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4434" y="2426818"/>
            <a:ext cx="5330182" cy="3997637"/>
          </a:xfrm>
          <a:prstGeom prst="rect">
            <a:avLst/>
          </a:prstGeom>
        </p:spPr>
      </p:pic>
      <p:cxnSp>
        <p:nvCxnSpPr>
          <p:cNvPr id="15" name="Straight Connector 14">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507940" y="2426818"/>
            <a:ext cx="5330182" cy="3997637"/>
          </a:xfrm>
          <a:prstGeom prst="rect">
            <a:avLst/>
          </a:prstGeom>
        </p:spPr>
      </p:pic>
    </p:spTree>
    <p:extLst>
      <p:ext uri="{BB962C8B-B14F-4D97-AF65-F5344CB8AC3E}">
        <p14:creationId xmlns:p14="http://schemas.microsoft.com/office/powerpoint/2010/main" val="1857973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the Physicians’ offices for their time!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10418" y="1363126"/>
            <a:ext cx="5181600" cy="3886200"/>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1248" y="1825625"/>
            <a:ext cx="3263503" cy="4351338"/>
          </a:xfrm>
        </p:spPr>
      </p:pic>
      <p:sp>
        <p:nvSpPr>
          <p:cNvPr id="11" name="TextBox 10"/>
          <p:cNvSpPr txBox="1"/>
          <p:nvPr/>
        </p:nvSpPr>
        <p:spPr>
          <a:xfrm>
            <a:off x="1304630" y="5249326"/>
            <a:ext cx="4193177" cy="830997"/>
          </a:xfrm>
          <a:prstGeom prst="rect">
            <a:avLst/>
          </a:prstGeom>
          <a:noFill/>
        </p:spPr>
        <p:txBody>
          <a:bodyPr wrap="square" rtlCol="0">
            <a:spAutoFit/>
          </a:bodyPr>
          <a:lstStyle/>
          <a:p>
            <a:pPr algn="ctr"/>
            <a:r>
              <a:rPr lang="en-US" sz="2400" dirty="0"/>
              <a:t>Thank you for helping us </a:t>
            </a:r>
            <a:r>
              <a:rPr lang="en-US" sz="2400" u="sng" dirty="0"/>
              <a:t>GROW</a:t>
            </a:r>
            <a:r>
              <a:rPr lang="en-US" sz="2400" dirty="0"/>
              <a:t>!</a:t>
            </a:r>
          </a:p>
        </p:txBody>
      </p:sp>
    </p:spTree>
    <p:extLst>
      <p:ext uri="{BB962C8B-B14F-4D97-AF65-F5344CB8AC3E}">
        <p14:creationId xmlns:p14="http://schemas.microsoft.com/office/powerpoint/2010/main" val="427859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AA7571C-37EA-40D6-89D5-DF8DF03F3EA8}"/>
              </a:ext>
            </a:extLst>
          </p:cNvPr>
          <p:cNvSpPr>
            <a:spLocks noGrp="1"/>
          </p:cNvSpPr>
          <p:nvPr>
            <p:ph type="title"/>
          </p:nvPr>
        </p:nvSpPr>
        <p:spPr>
          <a:xfrm>
            <a:off x="443958" y="679672"/>
            <a:ext cx="3494362" cy="4930246"/>
          </a:xfrm>
        </p:spPr>
        <p:txBody>
          <a:bodyPr>
            <a:normAutofit/>
          </a:bodyPr>
          <a:lstStyle/>
          <a:p>
            <a:pPr algn="r"/>
            <a:r>
              <a:rPr lang="en-US" dirty="0">
                <a:solidFill>
                  <a:schemeClr val="accent1"/>
                </a:solidFill>
              </a:rPr>
              <a:t>Welcome</a:t>
            </a:r>
          </a:p>
        </p:txBody>
      </p:sp>
      <p:cxnSp>
        <p:nvCxnSpPr>
          <p:cNvPr id="17" name="Straight Connector 16">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D2982350-2A5E-4066-B8A7-EE1159D31961}"/>
              </a:ext>
            </a:extLst>
          </p:cNvPr>
          <p:cNvSpPr>
            <a:spLocks noGrp="1"/>
          </p:cNvSpPr>
          <p:nvPr>
            <p:ph idx="1"/>
          </p:nvPr>
        </p:nvSpPr>
        <p:spPr>
          <a:xfrm>
            <a:off x="4654296" y="1384007"/>
            <a:ext cx="7537702" cy="4930246"/>
          </a:xfrm>
        </p:spPr>
        <p:txBody>
          <a:bodyPr anchor="ctr">
            <a:normAutofit/>
          </a:bodyPr>
          <a:lstStyle/>
          <a:p>
            <a:pPr marL="0" indent="0">
              <a:buNone/>
            </a:pPr>
            <a:r>
              <a:rPr lang="en-US" sz="2400" b="1" u="sng" dirty="0" smtClean="0"/>
              <a:t>Presenter:</a:t>
            </a:r>
            <a:endParaRPr lang="en-US" sz="2400" b="1" u="sng" dirty="0"/>
          </a:p>
          <a:p>
            <a:pPr marL="0" indent="0">
              <a:buNone/>
            </a:pPr>
            <a:r>
              <a:rPr lang="en-US" sz="2200" b="1" dirty="0" smtClean="0"/>
              <a:t>Robert </a:t>
            </a:r>
            <a:r>
              <a:rPr lang="en-US" sz="2200" b="1" dirty="0"/>
              <a:t>Tysoe, </a:t>
            </a:r>
            <a:r>
              <a:rPr lang="en-US" sz="2200" b="1" dirty="0" smtClean="0"/>
              <a:t>Dip.</a:t>
            </a:r>
            <a:r>
              <a:rPr lang="en-US" sz="2200" dirty="0" smtClean="0"/>
              <a:t>, </a:t>
            </a:r>
            <a:r>
              <a:rPr lang="en-US" sz="2200" i="1" dirty="0"/>
              <a:t>Hearing Healthcare Marketing Co.</a:t>
            </a:r>
          </a:p>
          <a:p>
            <a:pPr marL="0" indent="0">
              <a:buNone/>
            </a:pPr>
            <a:r>
              <a:rPr lang="en-US" sz="2200" i="1" dirty="0" smtClean="0"/>
              <a:t>Consultant: Business Development, Business Administration &amp; Marketing Training</a:t>
            </a:r>
          </a:p>
          <a:p>
            <a:pPr marL="0" indent="0">
              <a:buNone/>
            </a:pPr>
            <a:r>
              <a:rPr lang="en-US" sz="2200" i="1" dirty="0" smtClean="0">
                <a:hlinkClick r:id="rId2"/>
              </a:rPr>
              <a:t>robert.tysoe@netzero.net</a:t>
            </a:r>
            <a:endParaRPr lang="en-US" sz="2200" i="1" dirty="0" smtClean="0"/>
          </a:p>
          <a:p>
            <a:pPr marL="0" indent="0">
              <a:buNone/>
            </a:pPr>
            <a:r>
              <a:rPr lang="en-US" sz="2200" i="1" dirty="0" smtClean="0"/>
              <a:t>Ph:503 863 9250</a:t>
            </a:r>
          </a:p>
          <a:p>
            <a:pPr marL="0" indent="0">
              <a:buNone/>
            </a:pPr>
            <a:r>
              <a:rPr lang="en-US" sz="2200" i="1" dirty="0" smtClean="0">
                <a:hlinkClick r:id="rId3"/>
              </a:rPr>
              <a:t>www.audiologypracticemarketing.com</a:t>
            </a:r>
            <a:endParaRPr lang="en-US" sz="2200" i="1" dirty="0" smtClean="0"/>
          </a:p>
          <a:p>
            <a:pPr marL="0" indent="0">
              <a:buNone/>
            </a:pPr>
            <a:endParaRPr lang="en-US" sz="2200" i="1" dirty="0" smtClean="0"/>
          </a:p>
          <a:p>
            <a:pPr marL="0" indent="0">
              <a:buNone/>
            </a:pPr>
            <a:endParaRPr lang="en-US" sz="2200" i="1" dirty="0" smtClean="0"/>
          </a:p>
          <a:p>
            <a:pPr marL="0" indent="0">
              <a:buNone/>
            </a:pPr>
            <a:endParaRPr lang="en-US" sz="2200" i="1" dirty="0"/>
          </a:p>
          <a:p>
            <a:pPr marL="0" indent="0">
              <a:buNone/>
            </a:pPr>
            <a:endParaRPr lang="en-US" sz="2200" i="1"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62445224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Have fun with the holidays!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10707" y="1369676"/>
            <a:ext cx="3263503" cy="435133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2632" y="1369676"/>
            <a:ext cx="4018665" cy="4351338"/>
          </a:xfrm>
        </p:spPr>
      </p:pic>
      <p:sp>
        <p:nvSpPr>
          <p:cNvPr id="7" name="TextBox 6"/>
          <p:cNvSpPr txBox="1"/>
          <p:nvPr/>
        </p:nvSpPr>
        <p:spPr>
          <a:xfrm>
            <a:off x="6609289" y="5661878"/>
            <a:ext cx="3605349" cy="830997"/>
          </a:xfrm>
          <a:prstGeom prst="rect">
            <a:avLst/>
          </a:prstGeom>
          <a:noFill/>
        </p:spPr>
        <p:txBody>
          <a:bodyPr wrap="square" rtlCol="0">
            <a:spAutoFit/>
          </a:bodyPr>
          <a:lstStyle/>
          <a:p>
            <a:pPr algn="ctr"/>
            <a:r>
              <a:rPr lang="en-US" sz="2400" dirty="0"/>
              <a:t>Thank you for letting us get to know you S’more!!! </a:t>
            </a:r>
          </a:p>
        </p:txBody>
      </p:sp>
    </p:spTree>
    <p:extLst>
      <p:ext uri="{BB962C8B-B14F-4D97-AF65-F5344CB8AC3E}">
        <p14:creationId xmlns:p14="http://schemas.microsoft.com/office/powerpoint/2010/main" val="1046487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99899462-FC16-43B0-966B-FCA2634507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1053711"/>
            <a:ext cx="5638994" cy="1424446"/>
          </a:xfrm>
        </p:spPr>
        <p:txBody>
          <a:bodyPr vert="horz" lIns="91440" tIns="45720" rIns="91440" bIns="45720" rtlCol="0" anchor="ctr">
            <a:normAutofit/>
          </a:bodyPr>
          <a:lstStyle/>
          <a:p>
            <a:r>
              <a:rPr lang="en-US" sz="3100">
                <a:solidFill>
                  <a:srgbClr val="FFFFFF"/>
                </a:solidFill>
              </a:rPr>
              <a:t>Creating a main gift with our brand that can be used for many things over and over again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886" y="499659"/>
            <a:ext cx="3662730" cy="2747047"/>
          </a:xfrm>
          <a:prstGeom prst="rect">
            <a:avLst/>
          </a:prstGeom>
        </p:spPr>
      </p:pic>
      <p:cxnSp>
        <p:nvCxnSpPr>
          <p:cNvPr id="13" name="Straight Connector 12">
            <a:extLst>
              <a:ext uri="{FF2B5EF4-FFF2-40B4-BE49-F238E27FC236}">
                <a16:creationId xmlns:a16="http://schemas.microsoft.com/office/drawing/2014/main" xmlns="" id="{AAFEA932-2DF1-410C-A00A-7A1E7DBF75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7406" y="3589867"/>
            <a:ext cx="2091690" cy="2788920"/>
          </a:xfrm>
          <a:prstGeom prst="rect">
            <a:avLst/>
          </a:prstGeom>
        </p:spPr>
      </p:pic>
      <p:sp>
        <p:nvSpPr>
          <p:cNvPr id="6" name="TextBox 5"/>
          <p:cNvSpPr txBox="1"/>
          <p:nvPr/>
        </p:nvSpPr>
        <p:spPr>
          <a:xfrm>
            <a:off x="5297762" y="2799889"/>
            <a:ext cx="5747187" cy="2987543"/>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1700" dirty="0">
                <a:solidFill>
                  <a:srgbClr val="FFFFFF"/>
                </a:solidFill>
              </a:rPr>
              <a:t>Our logo printed mason jar cups go out as a gift to everyone! </a:t>
            </a:r>
          </a:p>
          <a:p>
            <a:pPr indent="-228600">
              <a:lnSpc>
                <a:spcPct val="90000"/>
              </a:lnSpc>
              <a:spcAft>
                <a:spcPts val="600"/>
              </a:spcAft>
              <a:buFont typeface="Arial" panose="020B0604020202020204" pitchFamily="34" charset="0"/>
              <a:buChar char="•"/>
            </a:pPr>
            <a:endParaRPr lang="en-US" sz="1700" dirty="0">
              <a:solidFill>
                <a:srgbClr val="FFFFFF"/>
              </a:solidFill>
            </a:endParaRPr>
          </a:p>
          <a:p>
            <a:pPr marL="285750" indent="-228600">
              <a:lnSpc>
                <a:spcPct val="90000"/>
              </a:lnSpc>
              <a:spcAft>
                <a:spcPts val="600"/>
              </a:spcAft>
              <a:buFont typeface="Arial" panose="020B0604020202020204" pitchFamily="34" charset="0"/>
              <a:buChar char="•"/>
            </a:pPr>
            <a:r>
              <a:rPr lang="en-US" sz="1700" dirty="0">
                <a:solidFill>
                  <a:srgbClr val="FFFFFF"/>
                </a:solidFill>
              </a:rPr>
              <a:t>They can be filled with candy, HEARING PROTECTION, hot cocoa during the holidays, etc. </a:t>
            </a:r>
          </a:p>
          <a:p>
            <a:pPr indent="-228600">
              <a:lnSpc>
                <a:spcPct val="90000"/>
              </a:lnSpc>
              <a:spcAft>
                <a:spcPts val="600"/>
              </a:spcAft>
              <a:buFont typeface="Arial" panose="020B0604020202020204" pitchFamily="34" charset="0"/>
              <a:buChar char="•"/>
            </a:pPr>
            <a:endParaRPr lang="en-US" sz="1700" dirty="0">
              <a:solidFill>
                <a:srgbClr val="FFFFFF"/>
              </a:solidFill>
            </a:endParaRPr>
          </a:p>
          <a:p>
            <a:pPr marL="285750" indent="-228600">
              <a:lnSpc>
                <a:spcPct val="90000"/>
              </a:lnSpc>
              <a:spcAft>
                <a:spcPts val="600"/>
              </a:spcAft>
              <a:buFont typeface="Arial" panose="020B0604020202020204" pitchFamily="34" charset="0"/>
              <a:buChar char="•"/>
            </a:pPr>
            <a:r>
              <a:rPr lang="en-US" sz="1700" dirty="0">
                <a:solidFill>
                  <a:srgbClr val="FFFFFF"/>
                </a:solidFill>
              </a:rPr>
              <a:t>We use them for </a:t>
            </a:r>
            <a:r>
              <a:rPr lang="en-US" sz="1700" dirty="0" smtClean="0">
                <a:solidFill>
                  <a:srgbClr val="FFFFFF"/>
                </a:solidFill>
              </a:rPr>
              <a:t>Physician </a:t>
            </a:r>
            <a:r>
              <a:rPr lang="en-US" sz="1700" dirty="0">
                <a:solidFill>
                  <a:srgbClr val="FFFFFF"/>
                </a:solidFill>
              </a:rPr>
              <a:t>Marketing, Demo Days, Door Prizes, etc. </a:t>
            </a:r>
          </a:p>
          <a:p>
            <a:pPr indent="-228600">
              <a:lnSpc>
                <a:spcPct val="90000"/>
              </a:lnSpc>
              <a:spcAft>
                <a:spcPts val="600"/>
              </a:spcAft>
              <a:buFont typeface="Arial" panose="020B0604020202020204" pitchFamily="34" charset="0"/>
              <a:buChar char="•"/>
            </a:pPr>
            <a:endParaRPr lang="en-US" sz="1700" dirty="0">
              <a:solidFill>
                <a:srgbClr val="FFFFFF"/>
              </a:solidFill>
            </a:endParaRPr>
          </a:p>
          <a:p>
            <a:pPr marL="285750" indent="-228600">
              <a:lnSpc>
                <a:spcPct val="90000"/>
              </a:lnSpc>
              <a:spcAft>
                <a:spcPts val="600"/>
              </a:spcAft>
              <a:buFont typeface="Arial" panose="020B0604020202020204" pitchFamily="34" charset="0"/>
              <a:buChar char="•"/>
            </a:pPr>
            <a:r>
              <a:rPr lang="en-US" sz="1700" dirty="0">
                <a:solidFill>
                  <a:srgbClr val="FFFFFF"/>
                </a:solidFill>
              </a:rPr>
              <a:t>They are useful and can be seen everywhere and anywhere!</a:t>
            </a:r>
          </a:p>
        </p:txBody>
      </p:sp>
    </p:spTree>
    <p:extLst>
      <p:ext uri="{BB962C8B-B14F-4D97-AF65-F5344CB8AC3E}">
        <p14:creationId xmlns:p14="http://schemas.microsoft.com/office/powerpoint/2010/main" val="986601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kern="1200">
                <a:solidFill>
                  <a:srgbClr val="FFFFFF"/>
                </a:solidFill>
                <a:latin typeface="+mj-lt"/>
                <a:ea typeface="+mj-ea"/>
                <a:cs typeface="+mj-cs"/>
              </a:rPr>
              <a:t>How do you measure success? </a:t>
            </a:r>
          </a:p>
        </p:txBody>
      </p:sp>
      <p:sp>
        <p:nvSpPr>
          <p:cNvPr id="3" name="Text Placeholder 2"/>
          <p:cNvSpPr>
            <a:spLocks noGrp="1"/>
          </p:cNvSpPr>
          <p:nvPr>
            <p:ph type="body" idx="1"/>
          </p:nvPr>
        </p:nvSpPr>
        <p:spPr>
          <a:xfrm>
            <a:off x="3045368" y="4074718"/>
            <a:ext cx="6105194" cy="1337541"/>
          </a:xfrm>
        </p:spPr>
        <p:txBody>
          <a:bodyPr vert="horz" lIns="91440" tIns="45720" rIns="91440" bIns="45720" rtlCol="0">
            <a:normAutofit/>
          </a:bodyPr>
          <a:lstStyle/>
          <a:p>
            <a:pPr algn="ctr"/>
            <a:r>
              <a:rPr lang="en-US" kern="1200" dirty="0">
                <a:solidFill>
                  <a:srgbClr val="FFFFFF"/>
                </a:solidFill>
                <a:latin typeface="+mn-lt"/>
                <a:ea typeface="+mn-ea"/>
                <a:cs typeface="+mn-cs"/>
              </a:rPr>
              <a:t>Identifying Targets</a:t>
            </a:r>
          </a:p>
          <a:p>
            <a:pPr algn="ctr"/>
            <a:r>
              <a:rPr lang="en-US" kern="1200" dirty="0">
                <a:solidFill>
                  <a:srgbClr val="FFFFFF"/>
                </a:solidFill>
                <a:latin typeface="+mn-lt"/>
                <a:ea typeface="+mn-ea"/>
                <a:cs typeface="+mn-cs"/>
              </a:rPr>
              <a:t>Territory</a:t>
            </a:r>
          </a:p>
          <a:p>
            <a:pPr algn="ctr"/>
            <a:r>
              <a:rPr lang="en-US" kern="1200" dirty="0">
                <a:solidFill>
                  <a:srgbClr val="FFFFFF"/>
                </a:solidFill>
                <a:latin typeface="+mn-lt"/>
                <a:ea typeface="+mn-ea"/>
                <a:cs typeface="+mn-cs"/>
              </a:rPr>
              <a:t>Plan of Action</a:t>
            </a:r>
          </a:p>
        </p:txBody>
      </p:sp>
    </p:spTree>
    <p:extLst>
      <p:ext uri="{BB962C8B-B14F-4D97-AF65-F5344CB8AC3E}">
        <p14:creationId xmlns:p14="http://schemas.microsoft.com/office/powerpoint/2010/main" val="383338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811161"/>
            <a:ext cx="3335594" cy="5403370"/>
          </a:xfrm>
        </p:spPr>
        <p:txBody>
          <a:bodyPr vert="horz" lIns="91440" tIns="45720" rIns="91440" bIns="45720" rtlCol="0" anchor="ctr">
            <a:normAutofit/>
          </a:bodyPr>
          <a:lstStyle/>
          <a:p>
            <a:r>
              <a:rPr lang="en-US" kern="1200" dirty="0">
                <a:solidFill>
                  <a:srgbClr val="FFFFFF"/>
                </a:solidFill>
                <a:latin typeface="+mj-lt"/>
                <a:ea typeface="+mj-ea"/>
                <a:cs typeface="+mj-cs"/>
              </a:rPr>
              <a:t>4 </a:t>
            </a:r>
            <a:r>
              <a:rPr lang="en-US" kern="1200" dirty="0" smtClean="0">
                <a:solidFill>
                  <a:srgbClr val="FFFFFF"/>
                </a:solidFill>
                <a:latin typeface="+mj-lt"/>
                <a:ea typeface="+mj-ea"/>
                <a:cs typeface="+mj-cs"/>
              </a:rPr>
              <a:t>Itineraries</a:t>
            </a:r>
            <a:endParaRPr lang="en-US" kern="1200" dirty="0">
              <a:solidFill>
                <a:srgbClr val="FFFFFF"/>
              </a:solidFill>
              <a:latin typeface="+mj-lt"/>
              <a:ea typeface="+mj-ea"/>
              <a:cs typeface="+mj-cs"/>
            </a:endParaRPr>
          </a:p>
        </p:txBody>
      </p:sp>
      <p:sp>
        <p:nvSpPr>
          <p:cNvPr id="13" name="Rectangle 12">
            <a:extLst>
              <a:ext uri="{FF2B5EF4-FFF2-40B4-BE49-F238E27FC236}">
                <a16:creationId xmlns:a16="http://schemas.microsoft.com/office/drawing/2014/main" xmlns=""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TextBox 3">
            <a:extLst>
              <a:ext uri="{FF2B5EF4-FFF2-40B4-BE49-F238E27FC236}">
                <a16:creationId xmlns:a16="http://schemas.microsoft.com/office/drawing/2014/main" xmlns="" id="{7B27AFAA-D90E-427B-A9E6-148E1CC2F066}"/>
              </a:ext>
            </a:extLst>
          </p:cNvPr>
          <p:cNvGraphicFramePr/>
          <p:nvPr>
            <p:extLst>
              <p:ext uri="{D42A27DB-BD31-4B8C-83A1-F6EECF244321}">
                <p14:modId xmlns:p14="http://schemas.microsoft.com/office/powerpoint/2010/main" val="2666009336"/>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xmlns="" id="{C7C93326-66D6-42FE-91E8-02D0F754DF96}"/>
              </a:ext>
            </a:extLst>
          </p:cNvPr>
          <p:cNvSpPr txBox="1"/>
          <p:nvPr/>
        </p:nvSpPr>
        <p:spPr>
          <a:xfrm>
            <a:off x="7712765" y="2763078"/>
            <a:ext cx="1737895" cy="1754326"/>
          </a:xfrm>
          <a:prstGeom prst="rect">
            <a:avLst/>
          </a:prstGeom>
          <a:noFill/>
        </p:spPr>
        <p:txBody>
          <a:bodyPr wrap="square" rtlCol="0">
            <a:spAutoFit/>
          </a:bodyPr>
          <a:lstStyle/>
          <a:p>
            <a:r>
              <a:rPr lang="en-US"/>
              <a:t>Rotating every 90 days with new information &amp; content within a 40 mile radius</a:t>
            </a:r>
            <a:endParaRPr lang="en-US" dirty="0"/>
          </a:p>
        </p:txBody>
      </p:sp>
    </p:spTree>
    <p:extLst>
      <p:ext uri="{BB962C8B-B14F-4D97-AF65-F5344CB8AC3E}">
        <p14:creationId xmlns:p14="http://schemas.microsoft.com/office/powerpoint/2010/main" val="216868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455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Lunch and Learns</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2410" r="1" b="1"/>
          <a:stretch/>
        </p:blipFill>
        <p:spPr>
          <a:xfrm>
            <a:off x="321732" y="232304"/>
            <a:ext cx="7058306" cy="4107392"/>
          </a:xfrm>
          <a:prstGeom prst="rect">
            <a:avLst/>
          </a:prstGeom>
        </p:spPr>
      </p:pic>
      <p:sp>
        <p:nvSpPr>
          <p:cNvPr id="12" name="Rectangle 11">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8029319" y="917725"/>
            <a:ext cx="3424739" cy="4852362"/>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700">
                <a:solidFill>
                  <a:srgbClr val="FFFFFF"/>
                </a:solidFill>
              </a:rPr>
              <a:t>Try to take the first available appointment but also make it work with your schedule. </a:t>
            </a:r>
          </a:p>
          <a:p>
            <a:pPr marL="285750" indent="-228600">
              <a:lnSpc>
                <a:spcPct val="90000"/>
              </a:lnSpc>
              <a:spcAft>
                <a:spcPts val="600"/>
              </a:spcAft>
              <a:buFont typeface="Arial" panose="020B0604020202020204" pitchFamily="34" charset="0"/>
              <a:buChar char="•"/>
            </a:pPr>
            <a:endParaRPr lang="en-US" sz="1700">
              <a:solidFill>
                <a:srgbClr val="FFFFFF"/>
              </a:solidFill>
            </a:endParaRPr>
          </a:p>
          <a:p>
            <a:pPr marL="285750" indent="-228600">
              <a:lnSpc>
                <a:spcPct val="90000"/>
              </a:lnSpc>
              <a:spcAft>
                <a:spcPts val="600"/>
              </a:spcAft>
              <a:buFont typeface="Arial" panose="020B0604020202020204" pitchFamily="34" charset="0"/>
              <a:buChar char="•"/>
            </a:pPr>
            <a:r>
              <a:rPr lang="en-US" sz="1700">
                <a:solidFill>
                  <a:srgbClr val="FFFFFF"/>
                </a:solidFill>
              </a:rPr>
              <a:t>Find out how many people are on staff, if they have any food allergies, how long their lunches run (some are on block schedules and you may get to see multiple physicians, but you need to know when they will be in and how long to block yourself out for).</a:t>
            </a:r>
          </a:p>
          <a:p>
            <a:pPr marL="285750" indent="-228600">
              <a:lnSpc>
                <a:spcPct val="90000"/>
              </a:lnSpc>
              <a:spcAft>
                <a:spcPts val="600"/>
              </a:spcAft>
              <a:buFont typeface="Arial" panose="020B0604020202020204" pitchFamily="34" charset="0"/>
              <a:buChar char="•"/>
            </a:pPr>
            <a:endParaRPr lang="en-US" sz="1700">
              <a:solidFill>
                <a:srgbClr val="FFFFFF"/>
              </a:solidFill>
            </a:endParaRPr>
          </a:p>
          <a:p>
            <a:pPr marL="285750" indent="-228600">
              <a:lnSpc>
                <a:spcPct val="90000"/>
              </a:lnSpc>
              <a:spcAft>
                <a:spcPts val="600"/>
              </a:spcAft>
              <a:buFont typeface="Arial" panose="020B0604020202020204" pitchFamily="34" charset="0"/>
              <a:buChar char="•"/>
            </a:pPr>
            <a:r>
              <a:rPr lang="en-US" sz="1700">
                <a:solidFill>
                  <a:srgbClr val="FFFFFF"/>
                </a:solidFill>
              </a:rPr>
              <a:t>Bring back more information to the Lunch and Learn, as you are more than likely going to give it directly to the physician. </a:t>
            </a:r>
          </a:p>
          <a:p>
            <a:pPr marL="285750" indent="-228600">
              <a:lnSpc>
                <a:spcPct val="90000"/>
              </a:lnSpc>
              <a:spcAft>
                <a:spcPts val="600"/>
              </a:spcAft>
              <a:buFont typeface="Arial" panose="020B0604020202020204" pitchFamily="34" charset="0"/>
              <a:buChar char="•"/>
            </a:pPr>
            <a:endParaRPr lang="en-US" sz="1700">
              <a:solidFill>
                <a:srgbClr val="FFFFFF"/>
              </a:solidFill>
            </a:endParaRPr>
          </a:p>
          <a:p>
            <a:pPr marL="285750" indent="-228600">
              <a:lnSpc>
                <a:spcPct val="90000"/>
              </a:lnSpc>
              <a:spcAft>
                <a:spcPts val="600"/>
              </a:spcAft>
              <a:buFont typeface="Arial" panose="020B0604020202020204" pitchFamily="34" charset="0"/>
              <a:buChar char="•"/>
            </a:pPr>
            <a:endParaRPr lang="en-US" sz="1700">
              <a:solidFill>
                <a:srgbClr val="FFFFFF"/>
              </a:solidFill>
            </a:endParaRPr>
          </a:p>
        </p:txBody>
      </p:sp>
    </p:spTree>
    <p:extLst>
      <p:ext uri="{BB962C8B-B14F-4D97-AF65-F5344CB8AC3E}">
        <p14:creationId xmlns:p14="http://schemas.microsoft.com/office/powerpoint/2010/main" val="3878718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vert="horz" lIns="91440" tIns="45720" rIns="91440" bIns="45720" rtlCol="0" anchor="ctr">
            <a:normAutofit/>
          </a:bodyPr>
          <a:lstStyle/>
          <a:p>
            <a:r>
              <a:rPr lang="en-US" sz="4400"/>
              <a:t>Reaching out to the community</a:t>
            </a:r>
          </a:p>
        </p:txBody>
      </p:sp>
      <p:cxnSp>
        <p:nvCxnSpPr>
          <p:cNvPr id="23" name="Straight Arrow Connector 14">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655321" y="2575034"/>
            <a:ext cx="5120113" cy="3462228"/>
          </a:xfrm>
        </p:spPr>
        <p:txBody>
          <a:bodyPr vert="horz" lIns="91440" tIns="45720" rIns="91440" bIns="45720" rtlCol="0">
            <a:normAutofit/>
          </a:bodyPr>
          <a:lstStyle/>
          <a:p>
            <a:pPr marL="285750" indent="-228600">
              <a:buFont typeface="Arial" panose="020B0604020202020204" pitchFamily="34" charset="0"/>
              <a:buChar char="•"/>
            </a:pPr>
            <a:r>
              <a:rPr lang="en-US" sz="1400"/>
              <a:t>Become members with the Chamber of Commerce, Rotary, and anything else you see as an asset to the community.</a:t>
            </a:r>
          </a:p>
          <a:p>
            <a:pPr marL="285750" indent="-228600">
              <a:buFont typeface="Arial" panose="020B0604020202020204" pitchFamily="34" charset="0"/>
              <a:buChar char="•"/>
            </a:pPr>
            <a:endParaRPr lang="en-US" sz="1400"/>
          </a:p>
          <a:p>
            <a:pPr marL="285750" indent="-228600">
              <a:buFont typeface="Arial" panose="020B0604020202020204" pitchFamily="34" charset="0"/>
              <a:buChar char="•"/>
            </a:pPr>
            <a:r>
              <a:rPr lang="en-US" sz="1400"/>
              <a:t>Health Fairs and Lifestyle Events. </a:t>
            </a:r>
          </a:p>
          <a:p>
            <a:pPr marL="285750" indent="-228600">
              <a:buFont typeface="Arial" panose="020B0604020202020204" pitchFamily="34" charset="0"/>
              <a:buChar char="•"/>
            </a:pPr>
            <a:endParaRPr lang="en-US" sz="1400"/>
          </a:p>
          <a:p>
            <a:pPr marL="285750" indent="-228600">
              <a:buFont typeface="Arial" panose="020B0604020202020204" pitchFamily="34" charset="0"/>
              <a:buChar char="•"/>
            </a:pPr>
            <a:r>
              <a:rPr lang="en-US" sz="1400"/>
              <a:t>Get involved with all local Assisted Living Facilities to help facilitate all of their cleaning, hearing, balance, and tinnitus needs. A lot of physician’s are in these ALF’s as well. </a:t>
            </a:r>
          </a:p>
          <a:p>
            <a:pPr marL="285750" indent="-228600">
              <a:buFont typeface="Arial" panose="020B0604020202020204" pitchFamily="34" charset="0"/>
              <a:buChar char="•"/>
            </a:pPr>
            <a:endParaRPr lang="en-US" sz="1400"/>
          </a:p>
          <a:p>
            <a:pPr marL="285750" indent="-228600">
              <a:buFont typeface="Arial" panose="020B0604020202020204" pitchFamily="34" charset="0"/>
              <a:buChar char="•"/>
            </a:pPr>
            <a:r>
              <a:rPr lang="en-US" sz="1400"/>
              <a:t>Promote healthy hearing through outlets like social media marketing, Facebook, Instagram, your website, radio, the newspaper, the yellow pages, and of course by word of mouth &amp; testimonials!</a:t>
            </a:r>
          </a:p>
          <a:p>
            <a:pPr indent="-228600">
              <a:buFont typeface="Arial" panose="020B0604020202020204" pitchFamily="34" charset="0"/>
              <a:buChar char="•"/>
            </a:pPr>
            <a:endParaRPr lang="en-US" sz="1400"/>
          </a:p>
          <a:p>
            <a:pPr indent="-228600">
              <a:buFont typeface="Arial" panose="020B0604020202020204" pitchFamily="34" charset="0"/>
              <a:buChar char="•"/>
            </a:pPr>
            <a:endParaRPr lang="en-US" sz="1400"/>
          </a:p>
          <a:p>
            <a:pPr indent="-228600">
              <a:buFont typeface="Arial" panose="020B0604020202020204" pitchFamily="34" charset="0"/>
              <a:buChar char="•"/>
            </a:pPr>
            <a:endParaRPr lang="en-US" sz="1400"/>
          </a:p>
          <a:p>
            <a:pPr indent="-228600">
              <a:buFont typeface="Arial" panose="020B0604020202020204" pitchFamily="34" charset="0"/>
              <a:buChar char="•"/>
            </a:pPr>
            <a:endParaRPr lang="en-US" sz="140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8353" r="1260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927898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y Assets" descr="Three-dimensional pie chart showing asset division">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2569885861"/>
              </p:ext>
            </p:extLst>
          </p:nvPr>
        </p:nvGraphicFramePr>
        <p:xfrm>
          <a:off x="3056708" y="378823"/>
          <a:ext cx="8948057" cy="59958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97102523"/>
              </p:ext>
            </p:extLst>
          </p:nvPr>
        </p:nvGraphicFramePr>
        <p:xfrm>
          <a:off x="109330" y="378826"/>
          <a:ext cx="2842876" cy="6001861"/>
        </p:xfrm>
        <a:graphic>
          <a:graphicData uri="http://schemas.openxmlformats.org/drawingml/2006/table">
            <a:tbl>
              <a:tblPr/>
              <a:tblGrid>
                <a:gridCol w="1627393">
                  <a:extLst>
                    <a:ext uri="{9D8B030D-6E8A-4147-A177-3AD203B41FA5}">
                      <a16:colId xmlns:a16="http://schemas.microsoft.com/office/drawing/2014/main" xmlns="" val="20000"/>
                    </a:ext>
                  </a:extLst>
                </a:gridCol>
                <a:gridCol w="1215483">
                  <a:extLst>
                    <a:ext uri="{9D8B030D-6E8A-4147-A177-3AD203B41FA5}">
                      <a16:colId xmlns:a16="http://schemas.microsoft.com/office/drawing/2014/main" xmlns="" val="20001"/>
                    </a:ext>
                  </a:extLst>
                </a:gridCol>
              </a:tblGrid>
              <a:tr h="917912">
                <a:tc>
                  <a:txBody>
                    <a:bodyPr/>
                    <a:lstStyle/>
                    <a:p>
                      <a:pPr algn="l" fontAlgn="b"/>
                      <a:r>
                        <a:rPr lang="en-US" sz="2400" b="1" i="0" u="none" strike="noStrike" dirty="0">
                          <a:solidFill>
                            <a:srgbClr val="FFFFFF"/>
                          </a:solidFill>
                          <a:effectLst/>
                          <a:latin typeface="Constantia" panose="02030602050306030303" pitchFamily="18" charset="0"/>
                        </a:rPr>
                        <a:t>Marketing Categories</a:t>
                      </a:r>
                    </a:p>
                  </a:txBody>
                  <a:tcPr marL="9525" marR="9525" marT="9525"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46242"/>
                    </a:solidFill>
                  </a:tcPr>
                </a:tc>
                <a:tc>
                  <a:txBody>
                    <a:bodyPr/>
                    <a:lstStyle/>
                    <a:p>
                      <a:pPr algn="ctr" fontAlgn="b"/>
                      <a:r>
                        <a:rPr lang="en-US" sz="2000" b="1" i="0" u="none" strike="noStrike" dirty="0">
                          <a:solidFill>
                            <a:srgbClr val="FFFFFF"/>
                          </a:solidFill>
                          <a:effectLst/>
                          <a:latin typeface="Constantia" panose="02030602050306030303" pitchFamily="18" charset="0"/>
                        </a:rPr>
                        <a:t>New Patients Seen</a:t>
                      </a:r>
                    </a:p>
                  </a:txBody>
                  <a:tcPr marL="9525" marR="9525" marT="9525"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546242"/>
                    </a:solidFill>
                  </a:tcPr>
                </a:tc>
                <a:extLst>
                  <a:ext uri="{0D108BD9-81ED-4DB2-BD59-A6C34878D82A}">
                    <a16:rowId xmlns:a16="http://schemas.microsoft.com/office/drawing/2014/main" xmlns="" val="10000"/>
                  </a:ext>
                </a:extLst>
              </a:tr>
              <a:tr h="691346">
                <a:tc>
                  <a:txBody>
                    <a:bodyPr/>
                    <a:lstStyle/>
                    <a:p>
                      <a:pPr algn="l" fontAlgn="b"/>
                      <a:r>
                        <a:rPr lang="en-US" sz="1600" b="0" i="0" u="none" strike="noStrike" dirty="0">
                          <a:solidFill>
                            <a:srgbClr val="000000"/>
                          </a:solidFill>
                          <a:effectLst/>
                          <a:latin typeface="Constantia" panose="02030602050306030303" pitchFamily="18" charset="0"/>
                        </a:rPr>
                        <a:t>Physicians Marketing</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1D2"/>
                    </a:solidFill>
                  </a:tcPr>
                </a:tc>
                <a:tc>
                  <a:txBody>
                    <a:bodyPr/>
                    <a:lstStyle/>
                    <a:p>
                      <a:pPr algn="ctr" fontAlgn="b"/>
                      <a:r>
                        <a:rPr lang="en-US" sz="1600" b="0" i="0" u="none" strike="noStrike" dirty="0">
                          <a:solidFill>
                            <a:srgbClr val="000000"/>
                          </a:solidFill>
                          <a:effectLst/>
                          <a:latin typeface="Constantia" panose="02030602050306030303" pitchFamily="18" charset="0"/>
                        </a:rPr>
                        <a:t>63</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1D2"/>
                    </a:solidFill>
                  </a:tcPr>
                </a:tc>
                <a:extLst>
                  <a:ext uri="{0D108BD9-81ED-4DB2-BD59-A6C34878D82A}">
                    <a16:rowId xmlns:a16="http://schemas.microsoft.com/office/drawing/2014/main" xmlns="" val="10001"/>
                  </a:ext>
                </a:extLst>
              </a:tr>
              <a:tr h="929860">
                <a:tc>
                  <a:txBody>
                    <a:bodyPr/>
                    <a:lstStyle/>
                    <a:p>
                      <a:pPr algn="l" fontAlgn="b"/>
                      <a:r>
                        <a:rPr lang="en-US" sz="1600" b="0" i="0" u="none" strike="noStrike">
                          <a:solidFill>
                            <a:srgbClr val="000000"/>
                          </a:solidFill>
                          <a:effectLst/>
                          <a:latin typeface="Constantia" panose="02030602050306030303" pitchFamily="18" charset="0"/>
                        </a:rPr>
                        <a:t>Friend/Family Member and Self Referrals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EFE9"/>
                    </a:solidFill>
                  </a:tcPr>
                </a:tc>
                <a:tc>
                  <a:txBody>
                    <a:bodyPr/>
                    <a:lstStyle/>
                    <a:p>
                      <a:pPr algn="ctr" fontAlgn="b"/>
                      <a:r>
                        <a:rPr lang="en-US" sz="1600" b="0" i="0" u="none" strike="noStrike" dirty="0">
                          <a:solidFill>
                            <a:srgbClr val="000000"/>
                          </a:solidFill>
                          <a:effectLst/>
                          <a:latin typeface="Constantia" panose="02030602050306030303" pitchFamily="18" charset="0"/>
                        </a:rPr>
                        <a:t>13</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EFE9"/>
                    </a:solidFill>
                  </a:tcPr>
                </a:tc>
                <a:extLst>
                  <a:ext uri="{0D108BD9-81ED-4DB2-BD59-A6C34878D82A}">
                    <a16:rowId xmlns:a16="http://schemas.microsoft.com/office/drawing/2014/main" xmlns="" val="10002"/>
                  </a:ext>
                </a:extLst>
              </a:tr>
              <a:tr h="691346">
                <a:tc>
                  <a:txBody>
                    <a:bodyPr/>
                    <a:lstStyle/>
                    <a:p>
                      <a:pPr algn="l" fontAlgn="b"/>
                      <a:r>
                        <a:rPr lang="en-US" sz="1600" b="0" i="0" u="none" strike="noStrike">
                          <a:solidFill>
                            <a:srgbClr val="000000"/>
                          </a:solidFill>
                          <a:effectLst/>
                          <a:latin typeface="Constantia" panose="02030602050306030303" pitchFamily="18" charset="0"/>
                        </a:rPr>
                        <a:t>Online</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1D2"/>
                    </a:solidFill>
                  </a:tcPr>
                </a:tc>
                <a:tc>
                  <a:txBody>
                    <a:bodyPr/>
                    <a:lstStyle/>
                    <a:p>
                      <a:pPr algn="ctr" fontAlgn="b"/>
                      <a:r>
                        <a:rPr lang="en-US" sz="1600" b="0" i="0" u="none" strike="noStrike" dirty="0">
                          <a:solidFill>
                            <a:srgbClr val="000000"/>
                          </a:solidFill>
                          <a:effectLst/>
                          <a:latin typeface="Constantia" panose="02030602050306030303" pitchFamily="18" charset="0"/>
                        </a:rPr>
                        <a:t>1</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1D2"/>
                    </a:solidFill>
                  </a:tcPr>
                </a:tc>
                <a:extLst>
                  <a:ext uri="{0D108BD9-81ED-4DB2-BD59-A6C34878D82A}">
                    <a16:rowId xmlns:a16="http://schemas.microsoft.com/office/drawing/2014/main" xmlns="" val="10003"/>
                  </a:ext>
                </a:extLst>
              </a:tr>
              <a:tr h="691346">
                <a:tc>
                  <a:txBody>
                    <a:bodyPr/>
                    <a:lstStyle/>
                    <a:p>
                      <a:pPr algn="l" fontAlgn="b"/>
                      <a:r>
                        <a:rPr lang="en-US" sz="1600" b="0" i="0" u="none" strike="noStrike">
                          <a:solidFill>
                            <a:srgbClr val="000000"/>
                          </a:solidFill>
                          <a:effectLst/>
                          <a:latin typeface="Constantia" panose="02030602050306030303" pitchFamily="18" charset="0"/>
                        </a:rPr>
                        <a:t>Florida Health Care</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EFE9"/>
                    </a:solidFill>
                  </a:tcPr>
                </a:tc>
                <a:tc>
                  <a:txBody>
                    <a:bodyPr/>
                    <a:lstStyle/>
                    <a:p>
                      <a:pPr algn="ctr" fontAlgn="b"/>
                      <a:r>
                        <a:rPr lang="en-US" sz="1600" b="0" i="0" u="none" strike="noStrike" dirty="0">
                          <a:solidFill>
                            <a:srgbClr val="000000"/>
                          </a:solidFill>
                          <a:effectLst/>
                          <a:latin typeface="Constantia" panose="02030602050306030303" pitchFamily="18" charset="0"/>
                        </a:rPr>
                        <a:t>1</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EFE9"/>
                    </a:solidFill>
                  </a:tcPr>
                </a:tc>
                <a:extLst>
                  <a:ext uri="{0D108BD9-81ED-4DB2-BD59-A6C34878D82A}">
                    <a16:rowId xmlns:a16="http://schemas.microsoft.com/office/drawing/2014/main" xmlns="" val="10004"/>
                  </a:ext>
                </a:extLst>
              </a:tr>
              <a:tr h="691346">
                <a:tc>
                  <a:txBody>
                    <a:bodyPr/>
                    <a:lstStyle/>
                    <a:p>
                      <a:pPr algn="l" fontAlgn="b"/>
                      <a:r>
                        <a:rPr lang="en-US" sz="1600" b="0" i="0" u="none" strike="noStrike">
                          <a:solidFill>
                            <a:srgbClr val="000000"/>
                          </a:solidFill>
                          <a:effectLst/>
                          <a:latin typeface="Constantia" panose="02030602050306030303" pitchFamily="18" charset="0"/>
                        </a:rPr>
                        <a:t>Newsletter</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1D2"/>
                    </a:solidFill>
                  </a:tcPr>
                </a:tc>
                <a:tc>
                  <a:txBody>
                    <a:bodyPr/>
                    <a:lstStyle/>
                    <a:p>
                      <a:pPr algn="ctr" fontAlgn="b"/>
                      <a:r>
                        <a:rPr lang="en-US" sz="1600" b="0" i="0" u="none" strike="noStrike" dirty="0">
                          <a:solidFill>
                            <a:srgbClr val="000000"/>
                          </a:solidFill>
                          <a:effectLst/>
                          <a:latin typeface="Constantia" panose="02030602050306030303" pitchFamily="18" charset="0"/>
                        </a:rPr>
                        <a:t>0</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1D2"/>
                    </a:solidFill>
                  </a:tcPr>
                </a:tc>
                <a:extLst>
                  <a:ext uri="{0D108BD9-81ED-4DB2-BD59-A6C34878D82A}">
                    <a16:rowId xmlns:a16="http://schemas.microsoft.com/office/drawing/2014/main" xmlns="" val="10005"/>
                  </a:ext>
                </a:extLst>
              </a:tr>
              <a:tr h="691346">
                <a:tc>
                  <a:txBody>
                    <a:bodyPr/>
                    <a:lstStyle/>
                    <a:p>
                      <a:pPr algn="l" fontAlgn="b"/>
                      <a:r>
                        <a:rPr lang="en-US" sz="1600" b="0" i="0" u="none" strike="noStrike">
                          <a:solidFill>
                            <a:srgbClr val="000000"/>
                          </a:solidFill>
                          <a:effectLst/>
                          <a:latin typeface="Constantia" panose="02030602050306030303" pitchFamily="18" charset="0"/>
                        </a:rPr>
                        <a:t>Yellow Pages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EFE9"/>
                    </a:solidFill>
                  </a:tcPr>
                </a:tc>
                <a:tc>
                  <a:txBody>
                    <a:bodyPr/>
                    <a:lstStyle/>
                    <a:p>
                      <a:pPr algn="ctr" fontAlgn="b"/>
                      <a:r>
                        <a:rPr lang="en-US" sz="1600" b="0" i="0" u="none" strike="noStrike" dirty="0">
                          <a:solidFill>
                            <a:srgbClr val="000000"/>
                          </a:solidFill>
                          <a:effectLst/>
                          <a:latin typeface="Constantia" panose="02030602050306030303" pitchFamily="18" charset="0"/>
                        </a:rPr>
                        <a:t>0</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EFE9"/>
                    </a:solidFill>
                  </a:tcPr>
                </a:tc>
                <a:extLst>
                  <a:ext uri="{0D108BD9-81ED-4DB2-BD59-A6C34878D82A}">
                    <a16:rowId xmlns:a16="http://schemas.microsoft.com/office/drawing/2014/main" xmlns="" val="10006"/>
                  </a:ext>
                </a:extLst>
              </a:tr>
              <a:tr h="691346">
                <a:tc>
                  <a:txBody>
                    <a:bodyPr/>
                    <a:lstStyle/>
                    <a:p>
                      <a:pPr algn="l" fontAlgn="b"/>
                      <a:r>
                        <a:rPr lang="en-US" sz="1600" b="0" i="0" u="none" strike="noStrike">
                          <a:solidFill>
                            <a:srgbClr val="000000"/>
                          </a:solidFill>
                          <a:effectLst/>
                          <a:latin typeface="Constantia" panose="02030602050306030303" pitchFamily="18" charset="0"/>
                        </a:rPr>
                        <a:t>Doctor Presentations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1D2"/>
                    </a:solidFill>
                  </a:tcPr>
                </a:tc>
                <a:tc>
                  <a:txBody>
                    <a:bodyPr/>
                    <a:lstStyle/>
                    <a:p>
                      <a:pPr algn="ctr" fontAlgn="b"/>
                      <a:r>
                        <a:rPr lang="en-US" sz="1600" b="0" i="0" u="none" strike="noStrike" dirty="0">
                          <a:solidFill>
                            <a:srgbClr val="000000"/>
                          </a:solidFill>
                          <a:effectLst/>
                          <a:latin typeface="Constantia" panose="02030602050306030303" pitchFamily="18" charset="0"/>
                        </a:rPr>
                        <a:t>0</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1D2"/>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374222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E13DAD0-A4B0-4817-8995-A0D346584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21821" y="3812954"/>
            <a:ext cx="6465287" cy="1516014"/>
          </a:xfrm>
        </p:spPr>
        <p:txBody>
          <a:bodyPr vert="horz" lIns="91440" tIns="45720" rIns="91440" bIns="45720" rtlCol="0" anchor="b">
            <a:normAutofit/>
          </a:bodyPr>
          <a:lstStyle/>
          <a:p>
            <a:r>
              <a:rPr lang="en-US" sz="3600" kern="1200" dirty="0">
                <a:solidFill>
                  <a:srgbClr val="FFFFFF"/>
                </a:solidFill>
                <a:latin typeface="+mj-lt"/>
                <a:ea typeface="+mj-ea"/>
                <a:cs typeface="+mj-cs"/>
              </a:rPr>
              <a:t>Be Yourself &amp; have fun with it! </a:t>
            </a:r>
            <a:r>
              <a:rPr lang="en-US" sz="2600" kern="1200" dirty="0">
                <a:solidFill>
                  <a:srgbClr val="FFFFFF"/>
                </a:solidFill>
                <a:latin typeface="+mj-lt"/>
                <a:ea typeface="+mj-ea"/>
                <a:cs typeface="+mj-cs"/>
              </a:rPr>
              <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They will see your passion for the patients &amp; entrust their patients with you!</a:t>
            </a:r>
          </a:p>
        </p:txBody>
      </p:sp>
      <p:cxnSp>
        <p:nvCxnSpPr>
          <p:cNvPr id="12" name="Straight Connector 11">
            <a:extLst>
              <a:ext uri="{FF2B5EF4-FFF2-40B4-BE49-F238E27FC236}">
                <a16:creationId xmlns:a16="http://schemas.microsoft.com/office/drawing/2014/main" xmlns="" id="{59F9672C-557D-4871-B58C-7874589D7F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922" r="7813" b="-2"/>
          <a:stretch/>
        </p:blipFill>
        <p:spPr>
          <a:xfrm>
            <a:off x="321771" y="200284"/>
            <a:ext cx="4160452" cy="621453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1080" r="3" b="3"/>
          <a:stretch/>
        </p:blipFill>
        <p:spPr>
          <a:xfrm>
            <a:off x="4638955" y="321733"/>
            <a:ext cx="3539976" cy="2985818"/>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9868" r="2" b="22629"/>
          <a:stretch/>
        </p:blipFill>
        <p:spPr>
          <a:xfrm>
            <a:off x="8348570" y="321734"/>
            <a:ext cx="3535590" cy="2985818"/>
          </a:xfrm>
          <a:prstGeom prst="rect">
            <a:avLst/>
          </a:prstGeom>
        </p:spPr>
      </p:pic>
    </p:spTree>
    <p:extLst>
      <p:ext uri="{BB962C8B-B14F-4D97-AF65-F5344CB8AC3E}">
        <p14:creationId xmlns:p14="http://schemas.microsoft.com/office/powerpoint/2010/main" val="1711424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standing in a room&#10;&#10;Description generated with very high confidence"/>
          <p:cNvPicPr>
            <a:picLocks noChangeAspect="1"/>
          </p:cNvPicPr>
          <p:nvPr/>
        </p:nvPicPr>
        <p:blipFill rotWithShape="1">
          <a:blip r:embed="rId2" cstate="print">
            <a:extLst>
              <a:ext uri="{28A0092B-C50C-407E-A947-70E740481C1C}">
                <a14:useLocalDpi xmlns:a14="http://schemas.microsoft.com/office/drawing/2010/main" val="0"/>
              </a:ext>
            </a:extLst>
          </a:blip>
          <a:srcRect t="26376" r="-3" b="10128"/>
          <a:stretch/>
        </p:blipFill>
        <p:spPr>
          <a:xfrm>
            <a:off x="20" y="10"/>
            <a:ext cx="4003019" cy="3388883"/>
          </a:xfrm>
          <a:prstGeom prst="rect">
            <a:avLst/>
          </a:prstGeom>
          <a:solidFill>
            <a:srgbClr val="FFFFFF">
              <a:shade val="85000"/>
            </a:srgbClr>
          </a:solidFill>
        </p:spPr>
      </p:pic>
      <p:pic>
        <p:nvPicPr>
          <p:cNvPr id="6" name="Picture 5" descr="A group of people posing for a photo&#10;&#10;Description generated with very high confidence"/>
          <p:cNvPicPr>
            <a:picLocks noChangeAspect="1"/>
          </p:cNvPicPr>
          <p:nvPr/>
        </p:nvPicPr>
        <p:blipFill rotWithShape="1">
          <a:blip r:embed="rId3">
            <a:extLst>
              <a:ext uri="{28A0092B-C50C-407E-A947-70E740481C1C}">
                <a14:useLocalDpi xmlns:a14="http://schemas.microsoft.com/office/drawing/2010/main" val="0"/>
              </a:ext>
            </a:extLst>
          </a:blip>
          <a:srcRect l="5258" r="5762" b="4"/>
          <a:stretch/>
        </p:blipFill>
        <p:spPr>
          <a:xfrm>
            <a:off x="4094479" y="10"/>
            <a:ext cx="4014047" cy="3383270"/>
          </a:xfrm>
          <a:prstGeom prst="rect">
            <a:avLst/>
          </a:prstGeom>
          <a:solidFill>
            <a:srgbClr val="FFFFFF">
              <a:shade val="85000"/>
            </a:srgbClr>
          </a:solidFill>
        </p:spPr>
      </p:pic>
      <p:pic>
        <p:nvPicPr>
          <p:cNvPr id="4" name="Picture 3" descr="A picture containing person, indoor, sitting, wall&#10;&#10;Description generated with very high confidence"/>
          <p:cNvPicPr>
            <a:picLocks noChangeAspect="1"/>
          </p:cNvPicPr>
          <p:nvPr/>
        </p:nvPicPr>
        <p:blipFill rotWithShape="1">
          <a:blip r:embed="rId4" cstate="print">
            <a:extLst>
              <a:ext uri="{28A0092B-C50C-407E-A947-70E740481C1C}">
                <a14:useLocalDpi xmlns:a14="http://schemas.microsoft.com/office/drawing/2010/main" val="0"/>
              </a:ext>
            </a:extLst>
          </a:blip>
          <a:srcRect t="8807" r="-3" b="27803"/>
          <a:stretch/>
        </p:blipFill>
        <p:spPr>
          <a:xfrm>
            <a:off x="8188960" y="10"/>
            <a:ext cx="4003039" cy="3383270"/>
          </a:xfrm>
          <a:prstGeom prst="rect">
            <a:avLst/>
          </a:prstGeom>
          <a:solidFill>
            <a:srgbClr val="FFFFFF">
              <a:shade val="85000"/>
            </a:srgbClr>
          </a:solidFill>
        </p:spPr>
      </p:pic>
      <p:pic>
        <p:nvPicPr>
          <p:cNvPr id="2" name="Picture 1" descr="A couple of people posing for the camera&#10;&#10;Description generated with very high confidence"/>
          <p:cNvPicPr>
            <a:picLocks noChangeAspect="1"/>
          </p:cNvPicPr>
          <p:nvPr/>
        </p:nvPicPr>
        <p:blipFill rotWithShape="1">
          <a:blip r:embed="rId5" cstate="print">
            <a:extLst>
              <a:ext uri="{28A0092B-C50C-407E-A947-70E740481C1C}">
                <a14:useLocalDpi xmlns:a14="http://schemas.microsoft.com/office/drawing/2010/main" val="0"/>
              </a:ext>
            </a:extLst>
          </a:blip>
          <a:srcRect t="7064" r="-3" b="25207"/>
          <a:stretch/>
        </p:blipFill>
        <p:spPr>
          <a:xfrm>
            <a:off x="20" y="3469102"/>
            <a:ext cx="4003019" cy="3388893"/>
          </a:xfrm>
          <a:prstGeom prst="rect">
            <a:avLst/>
          </a:prstGeom>
          <a:solidFill>
            <a:srgbClr val="FFFFFF">
              <a:shade val="85000"/>
            </a:srgbClr>
          </a:solidFill>
        </p:spPr>
      </p:pic>
      <p:pic>
        <p:nvPicPr>
          <p:cNvPr id="3" name="Picture 2" descr="A couple of people that are standing in front of a car&#10;&#10;Description generated with very high confidence"/>
          <p:cNvPicPr>
            <a:picLocks noChangeAspect="1"/>
          </p:cNvPicPr>
          <p:nvPr/>
        </p:nvPicPr>
        <p:blipFill rotWithShape="1">
          <a:blip r:embed="rId6" cstate="print">
            <a:extLst>
              <a:ext uri="{28A0092B-C50C-407E-A947-70E740481C1C}">
                <a14:useLocalDpi xmlns:a14="http://schemas.microsoft.com/office/drawing/2010/main" val="0"/>
              </a:ext>
            </a:extLst>
          </a:blip>
          <a:srcRect r="-1" b="36785"/>
          <a:stretch/>
        </p:blipFill>
        <p:spPr>
          <a:xfrm>
            <a:off x="4094479" y="3469102"/>
            <a:ext cx="4014047" cy="3383280"/>
          </a:xfrm>
          <a:prstGeom prst="rect">
            <a:avLst/>
          </a:prstGeom>
          <a:solidFill>
            <a:srgbClr val="FFFFFF">
              <a:shade val="85000"/>
            </a:srgbClr>
          </a:solidFill>
        </p:spPr>
      </p:pic>
      <p:pic>
        <p:nvPicPr>
          <p:cNvPr id="7" name="Picture 6" descr="A couple of people posing for the camera&#10;&#10;Description generated with very high confidence"/>
          <p:cNvPicPr>
            <a:picLocks noChangeAspect="1"/>
          </p:cNvPicPr>
          <p:nvPr/>
        </p:nvPicPr>
        <p:blipFill rotWithShape="1">
          <a:blip r:embed="rId7" cstate="print">
            <a:extLst>
              <a:ext uri="{28A0092B-C50C-407E-A947-70E740481C1C}">
                <a14:useLocalDpi xmlns:a14="http://schemas.microsoft.com/office/drawing/2010/main" val="0"/>
              </a:ext>
            </a:extLst>
          </a:blip>
          <a:srcRect t="9624" r="2" b="26708"/>
          <a:stretch/>
        </p:blipFill>
        <p:spPr>
          <a:xfrm>
            <a:off x="8199966" y="3469102"/>
            <a:ext cx="3992034" cy="3388893"/>
          </a:xfrm>
          <a:prstGeom prst="rect">
            <a:avLst/>
          </a:prstGeom>
          <a:solidFill>
            <a:srgbClr val="FFFFFF">
              <a:shade val="85000"/>
            </a:srgbClr>
          </a:solidFill>
        </p:spPr>
      </p:pic>
    </p:spTree>
    <p:extLst>
      <p:ext uri="{BB962C8B-B14F-4D97-AF65-F5344CB8AC3E}">
        <p14:creationId xmlns:p14="http://schemas.microsoft.com/office/powerpoint/2010/main" val="2162195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1E0ED-65C3-415F-83C4-41923475AE25}"/>
              </a:ext>
            </a:extLst>
          </p:cNvPr>
          <p:cNvSpPr>
            <a:spLocks noGrp="1"/>
          </p:cNvSpPr>
          <p:nvPr>
            <p:ph type="title"/>
          </p:nvPr>
        </p:nvSpPr>
        <p:spPr>
          <a:xfrm>
            <a:off x="839788" y="457200"/>
            <a:ext cx="3932237" cy="1600200"/>
          </a:xfrm>
        </p:spPr>
        <p:txBody>
          <a:bodyPr/>
          <a:lstStyle/>
          <a:p>
            <a:pPr algn="ctr"/>
            <a:r>
              <a:rPr lang="en-US" dirty="0"/>
              <a:t>What do physicians want to know?</a:t>
            </a:r>
          </a:p>
        </p:txBody>
      </p:sp>
      <p:sp>
        <p:nvSpPr>
          <p:cNvPr id="4" name="Text Placeholder 3">
            <a:extLst>
              <a:ext uri="{FF2B5EF4-FFF2-40B4-BE49-F238E27FC236}">
                <a16:creationId xmlns:a16="http://schemas.microsoft.com/office/drawing/2014/main" xmlns="" id="{79DADF05-6FC1-4EAF-B551-D9C7726754F0}"/>
              </a:ext>
            </a:extLst>
          </p:cNvPr>
          <p:cNvSpPr>
            <a:spLocks noGrp="1"/>
          </p:cNvSpPr>
          <p:nvPr>
            <p:ph type="body" sz="half" idx="2"/>
          </p:nvPr>
        </p:nvSpPr>
        <p:spPr>
          <a:xfrm>
            <a:off x="839788" y="2584174"/>
            <a:ext cx="3932237" cy="3284814"/>
          </a:xfrm>
        </p:spPr>
        <p:txBody>
          <a:bodyPr/>
          <a:lstStyle/>
          <a:p>
            <a:pPr algn="ctr"/>
            <a:r>
              <a:rPr lang="en-US" b="1" dirty="0" smtClean="0"/>
              <a:t>John Bakke, MBA. M.D.</a:t>
            </a:r>
          </a:p>
          <a:p>
            <a:pPr algn="ctr"/>
            <a:r>
              <a:rPr lang="en-US" b="1" dirty="0" smtClean="0"/>
              <a:t>Internal Medicine Specialist</a:t>
            </a:r>
          </a:p>
          <a:p>
            <a:pPr algn="ctr"/>
            <a:r>
              <a:rPr lang="en-US" b="1" dirty="0" smtClean="0"/>
              <a:t>Senior Healthcare Consultant</a:t>
            </a:r>
            <a:endParaRPr lang="en-US" b="1" dirty="0"/>
          </a:p>
          <a:p>
            <a:pPr algn="ctr"/>
            <a:r>
              <a:rPr lang="en-US" b="1" dirty="0" smtClean="0"/>
              <a:t> </a:t>
            </a:r>
            <a:r>
              <a:rPr lang="en-US" b="1" dirty="0" err="1" smtClean="0"/>
              <a:t>Zolo</a:t>
            </a:r>
            <a:r>
              <a:rPr lang="en-US" b="1" dirty="0" smtClean="0"/>
              <a:t> Healthcare Solutions</a:t>
            </a:r>
            <a:endParaRPr lang="en-US" b="1"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43140" y="905364"/>
            <a:ext cx="4852296" cy="487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8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D1F002D-B1F0-49CF-8EAC-D8B55C054D08}"/>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Industry Data  </a:t>
            </a:r>
          </a:p>
        </p:txBody>
      </p:sp>
      <p:graphicFrame>
        <p:nvGraphicFramePr>
          <p:cNvPr id="5" name="Content Placeholder 2">
            <a:extLst>
              <a:ext uri="{FF2B5EF4-FFF2-40B4-BE49-F238E27FC236}">
                <a16:creationId xmlns:a16="http://schemas.microsoft.com/office/drawing/2014/main" xmlns="" id="{EAB2DF3B-950C-40E1-8EFF-1E6066DE6A0B}"/>
              </a:ext>
            </a:extLst>
          </p:cNvPr>
          <p:cNvGraphicFramePr>
            <a:graphicFrameLocks noGrp="1"/>
          </p:cNvGraphicFramePr>
          <p:nvPr>
            <p:ph idx="1"/>
            <p:extLst>
              <p:ext uri="{D42A27DB-BD31-4B8C-83A1-F6EECF244321}">
                <p14:modId xmlns:p14="http://schemas.microsoft.com/office/powerpoint/2010/main" val="3584393136"/>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6313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xmlns="" id="{E9DCF8B8-111D-4CBB-8DA5-EACC1EE7909B}"/>
              </a:ext>
            </a:extLst>
          </p:cNvPr>
          <p:cNvSpPr>
            <a:spLocks noGrp="1"/>
          </p:cNvSpPr>
          <p:nvPr>
            <p:ph type="title"/>
          </p:nvPr>
        </p:nvSpPr>
        <p:spPr>
          <a:xfrm>
            <a:off x="640079" y="2053641"/>
            <a:ext cx="3669161" cy="2760098"/>
          </a:xfrm>
        </p:spPr>
        <p:txBody>
          <a:bodyPr>
            <a:normAutofit/>
          </a:bodyPr>
          <a:lstStyle/>
          <a:p>
            <a:r>
              <a:rPr lang="en-US" sz="2800" b="1" dirty="0">
                <a:solidFill>
                  <a:srgbClr val="FFFFFF"/>
                </a:solidFill>
              </a:rPr>
              <a:t>What is your criteria for adding a provider (or an Audiology provider) to your referral network?</a:t>
            </a:r>
            <a:r>
              <a:rPr lang="en-US" sz="2800" dirty="0">
                <a:solidFill>
                  <a:srgbClr val="FFFFFF"/>
                </a:solidFill>
              </a:rPr>
              <a:t/>
            </a:r>
            <a:br>
              <a:rPr lang="en-US" sz="2800" dirty="0">
                <a:solidFill>
                  <a:srgbClr val="FFFFFF"/>
                </a:solidFill>
              </a:rPr>
            </a:br>
            <a:endParaRPr lang="en-US" sz="2800" dirty="0">
              <a:solidFill>
                <a:srgbClr val="FFFFFF"/>
              </a:solidFill>
            </a:endParaRPr>
          </a:p>
        </p:txBody>
      </p:sp>
      <p:sp>
        <p:nvSpPr>
          <p:cNvPr id="6" name="Content Placeholder 5">
            <a:extLst>
              <a:ext uri="{FF2B5EF4-FFF2-40B4-BE49-F238E27FC236}">
                <a16:creationId xmlns:a16="http://schemas.microsoft.com/office/drawing/2014/main" xmlns="" id="{0222480E-7F8C-492D-9ED7-C770A8D2CD19}"/>
              </a:ext>
            </a:extLst>
          </p:cNvPr>
          <p:cNvSpPr>
            <a:spLocks noGrp="1"/>
          </p:cNvSpPr>
          <p:nvPr>
            <p:ph idx="1"/>
          </p:nvPr>
        </p:nvSpPr>
        <p:spPr>
          <a:xfrm>
            <a:off x="6090574" y="801866"/>
            <a:ext cx="5306084" cy="5230634"/>
          </a:xfrm>
        </p:spPr>
        <p:txBody>
          <a:bodyPr anchor="ctr">
            <a:normAutofit fontScale="77500" lnSpcReduction="20000"/>
          </a:bodyPr>
          <a:lstStyle/>
          <a:p>
            <a:pPr marL="0" indent="0">
              <a:buNone/>
            </a:pPr>
            <a:r>
              <a:rPr lang="en-US" sz="2400" dirty="0" smtClean="0">
                <a:solidFill>
                  <a:srgbClr val="000000"/>
                </a:solidFill>
              </a:rPr>
              <a:t>Attributes </a:t>
            </a:r>
            <a:r>
              <a:rPr lang="en-US" sz="2400" dirty="0">
                <a:solidFill>
                  <a:srgbClr val="000000"/>
                </a:solidFill>
              </a:rPr>
              <a:t>that are necessary </a:t>
            </a:r>
            <a:r>
              <a:rPr lang="en-US" sz="2400" dirty="0" smtClean="0">
                <a:solidFill>
                  <a:srgbClr val="000000"/>
                </a:solidFill>
              </a:rPr>
              <a:t>would </a:t>
            </a:r>
            <a:r>
              <a:rPr lang="en-US" sz="2400" dirty="0">
                <a:solidFill>
                  <a:srgbClr val="000000"/>
                </a:solidFill>
              </a:rPr>
              <a:t>be </a:t>
            </a:r>
            <a:r>
              <a:rPr lang="en-US" sz="2400" i="1" dirty="0">
                <a:solidFill>
                  <a:srgbClr val="000000"/>
                </a:solidFill>
              </a:rPr>
              <a:t>competence, </a:t>
            </a:r>
            <a:r>
              <a:rPr lang="en-US" sz="2400" i="1" dirty="0" smtClean="0">
                <a:solidFill>
                  <a:srgbClr val="000000"/>
                </a:solidFill>
              </a:rPr>
              <a:t>integrity, </a:t>
            </a:r>
            <a:r>
              <a:rPr lang="en-US" sz="2400" i="1" dirty="0">
                <a:solidFill>
                  <a:srgbClr val="000000"/>
                </a:solidFill>
              </a:rPr>
              <a:t>and </a:t>
            </a:r>
            <a:r>
              <a:rPr lang="en-US" sz="2400" i="1" dirty="0" smtClean="0">
                <a:solidFill>
                  <a:srgbClr val="000000"/>
                </a:solidFill>
              </a:rPr>
              <a:t>compassion</a:t>
            </a:r>
            <a:r>
              <a:rPr lang="en-US" sz="2400" dirty="0" smtClean="0">
                <a:solidFill>
                  <a:srgbClr val="000000"/>
                </a:solidFill>
              </a:rPr>
              <a:t>. </a:t>
            </a:r>
            <a:r>
              <a:rPr lang="en-US" sz="2400" dirty="0">
                <a:solidFill>
                  <a:srgbClr val="000000"/>
                </a:solidFill>
              </a:rPr>
              <a:t>  The patient expects the same </a:t>
            </a:r>
            <a:r>
              <a:rPr lang="en-US" sz="2400" dirty="0" smtClean="0">
                <a:solidFill>
                  <a:srgbClr val="000000"/>
                </a:solidFill>
              </a:rPr>
              <a:t>high standards  with regard to  communication which is crucial.</a:t>
            </a:r>
            <a:r>
              <a:rPr lang="en-US" sz="2400" dirty="0">
                <a:solidFill>
                  <a:srgbClr val="000000"/>
                </a:solidFill>
              </a:rPr>
              <a:t> </a:t>
            </a:r>
            <a:r>
              <a:rPr lang="en-US" sz="2400" dirty="0" smtClean="0">
                <a:solidFill>
                  <a:srgbClr val="000000"/>
                </a:solidFill>
              </a:rPr>
              <a:t> Most physicians, even those who have little control over the referral process, would undoubtedly value assurances that their patients will be receiving care of exceptional quality with regard to diagnostic acumen, therapeutic choice, or strategic execution. </a:t>
            </a:r>
          </a:p>
          <a:p>
            <a:pPr marL="0" indent="0">
              <a:buNone/>
            </a:pPr>
            <a:r>
              <a:rPr lang="en-US" sz="2400" dirty="0" smtClean="0">
                <a:solidFill>
                  <a:srgbClr val="000000"/>
                </a:solidFill>
              </a:rPr>
              <a:t> Access is often central with physicians referring patients to specialists with the first available appointment. In the USA </a:t>
            </a:r>
            <a:r>
              <a:rPr lang="en-US" sz="2400" dirty="0" err="1" smtClean="0">
                <a:solidFill>
                  <a:srgbClr val="000000"/>
                </a:solidFill>
              </a:rPr>
              <a:t>audiologic</a:t>
            </a:r>
            <a:r>
              <a:rPr lang="en-US" sz="2400" dirty="0" smtClean="0">
                <a:solidFill>
                  <a:srgbClr val="000000"/>
                </a:solidFill>
              </a:rPr>
              <a:t> care is considered elective medicine. Self </a:t>
            </a:r>
            <a:r>
              <a:rPr lang="en-US" sz="2400" dirty="0">
                <a:solidFill>
                  <a:srgbClr val="000000"/>
                </a:solidFill>
              </a:rPr>
              <a:t>referral </a:t>
            </a:r>
            <a:r>
              <a:rPr lang="en-US" sz="2400" dirty="0" smtClean="0">
                <a:solidFill>
                  <a:srgbClr val="000000"/>
                </a:solidFill>
              </a:rPr>
              <a:t>is the norm on </a:t>
            </a:r>
            <a:r>
              <a:rPr lang="en-US" sz="2400" dirty="0">
                <a:solidFill>
                  <a:srgbClr val="000000"/>
                </a:solidFill>
              </a:rPr>
              <a:t>the part of the </a:t>
            </a:r>
            <a:r>
              <a:rPr lang="en-US" sz="2400" dirty="0" smtClean="0">
                <a:solidFill>
                  <a:srgbClr val="000000"/>
                </a:solidFill>
              </a:rPr>
              <a:t>patient. More </a:t>
            </a:r>
            <a:r>
              <a:rPr lang="en-US" sz="2400" dirty="0">
                <a:solidFill>
                  <a:srgbClr val="000000"/>
                </a:solidFill>
              </a:rPr>
              <a:t>and more patients </a:t>
            </a:r>
            <a:r>
              <a:rPr lang="en-US" sz="2400" dirty="0" smtClean="0">
                <a:solidFill>
                  <a:srgbClr val="000000"/>
                </a:solidFill>
              </a:rPr>
              <a:t>are asking their primary care provider for guidance about care for hearing loss, tinnitus and balance disorders.</a:t>
            </a:r>
            <a:r>
              <a:rPr lang="en-US" sz="2400" dirty="0">
                <a:solidFill>
                  <a:srgbClr val="000000"/>
                </a:solidFill>
              </a:rPr>
              <a:t>  This may be a reflection of any combination of our increasing population age, noise pollution, and competition amongst audiology providers/technology.  </a:t>
            </a:r>
            <a:r>
              <a:rPr lang="en-US" sz="2400" dirty="0" smtClean="0">
                <a:solidFill>
                  <a:srgbClr val="000000"/>
                </a:solidFill>
              </a:rPr>
              <a:t>Ref: Selecting a Specialist. JAMA November 12, 2014 VOL 312 Number 18. Dept. Med. Brigham and </a:t>
            </a:r>
            <a:r>
              <a:rPr lang="en-US" sz="2400" dirty="0" err="1" smtClean="0">
                <a:solidFill>
                  <a:srgbClr val="000000"/>
                </a:solidFill>
              </a:rPr>
              <a:t>Womens</a:t>
            </a:r>
            <a:r>
              <a:rPr lang="en-US" sz="2400" dirty="0" smtClean="0">
                <a:solidFill>
                  <a:srgbClr val="000000"/>
                </a:solidFill>
              </a:rPr>
              <a:t> </a:t>
            </a:r>
            <a:r>
              <a:rPr lang="en-US" sz="2400" dirty="0" err="1" smtClean="0">
                <a:solidFill>
                  <a:srgbClr val="000000"/>
                </a:solidFill>
              </a:rPr>
              <a:t>Hosp</a:t>
            </a:r>
            <a:r>
              <a:rPr lang="en-US" sz="2400" dirty="0" smtClean="0">
                <a:solidFill>
                  <a:srgbClr val="000000"/>
                </a:solidFill>
              </a:rPr>
              <a:t> and Harvard Medical School, Boston Mass.</a:t>
            </a:r>
            <a:endParaRPr lang="en-US" sz="2400" dirty="0">
              <a:solidFill>
                <a:srgbClr val="000000"/>
              </a:solidFill>
            </a:endParaRPr>
          </a:p>
          <a:p>
            <a:endParaRPr lang="en-US" sz="2400" dirty="0">
              <a:solidFill>
                <a:srgbClr val="000000"/>
              </a:solidFill>
            </a:endParaRPr>
          </a:p>
        </p:txBody>
      </p:sp>
    </p:spTree>
    <p:extLst>
      <p:ext uri="{BB962C8B-B14F-4D97-AF65-F5344CB8AC3E}">
        <p14:creationId xmlns:p14="http://schemas.microsoft.com/office/powerpoint/2010/main" val="198769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B68FC77-D7E9-4891-804A-A0A8F955C784}"/>
              </a:ext>
            </a:extLst>
          </p:cNvPr>
          <p:cNvSpPr>
            <a:spLocks noGrp="1"/>
          </p:cNvSpPr>
          <p:nvPr>
            <p:ph type="title"/>
          </p:nvPr>
        </p:nvSpPr>
        <p:spPr>
          <a:xfrm>
            <a:off x="715622" y="963877"/>
            <a:ext cx="3743769" cy="4930246"/>
          </a:xfrm>
        </p:spPr>
        <p:txBody>
          <a:bodyPr>
            <a:normAutofit/>
          </a:bodyPr>
          <a:lstStyle/>
          <a:p>
            <a:r>
              <a:rPr lang="en-US" sz="3700" b="1" dirty="0">
                <a:solidFill>
                  <a:schemeClr val="accent1"/>
                </a:solidFill>
              </a:rPr>
              <a:t>How do you as a physician measure patient outcomes from a referral provider (documentation, patient feedback etc.).</a:t>
            </a:r>
            <a:r>
              <a:rPr lang="en-US" sz="3700" dirty="0">
                <a:solidFill>
                  <a:schemeClr val="accent1"/>
                </a:solidFill>
              </a:rPr>
              <a:t/>
            </a:r>
            <a:br>
              <a:rPr lang="en-US" sz="3700" dirty="0">
                <a:solidFill>
                  <a:schemeClr val="accent1"/>
                </a:solidFill>
              </a:rPr>
            </a:br>
            <a:endParaRPr lang="en-US" sz="3700" dirty="0">
              <a:solidFill>
                <a:schemeClr val="accent1"/>
              </a:solidFill>
            </a:endParaRPr>
          </a:p>
        </p:txBody>
      </p:sp>
      <p:cxnSp>
        <p:nvCxnSpPr>
          <p:cNvPr id="12"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B2EB6E1-F536-44EF-93D0-90636A79FA26}"/>
              </a:ext>
            </a:extLst>
          </p:cNvPr>
          <p:cNvSpPr>
            <a:spLocks noGrp="1"/>
          </p:cNvSpPr>
          <p:nvPr>
            <p:ph idx="1"/>
          </p:nvPr>
        </p:nvSpPr>
        <p:spPr>
          <a:xfrm>
            <a:off x="4976031" y="963877"/>
            <a:ext cx="6377769" cy="4930246"/>
          </a:xfrm>
        </p:spPr>
        <p:txBody>
          <a:bodyPr anchor="ctr">
            <a:normAutofit fontScale="92500" lnSpcReduction="10000"/>
          </a:bodyPr>
          <a:lstStyle/>
          <a:p>
            <a:pPr marL="0" indent="0">
              <a:buNone/>
            </a:pPr>
            <a:r>
              <a:rPr lang="en-US" sz="2400" dirty="0"/>
              <a:t>Outcomes are crucial.  For audiology, we </a:t>
            </a:r>
            <a:r>
              <a:rPr lang="en-US" sz="2400" dirty="0" smtClean="0"/>
              <a:t>rely </a:t>
            </a:r>
            <a:r>
              <a:rPr lang="en-US" sz="2400" dirty="0"/>
              <a:t>on patient </a:t>
            </a:r>
            <a:r>
              <a:rPr lang="en-US" sz="2400" dirty="0" smtClean="0"/>
              <a:t>satisfaction feedback and a quality patient report. Primary Care physicians are increasingly aware that the prevention, diagnosis, treatment and follow up for mild to moderate hearing loss and is a medically relevant condition that needs evaluation and when appropriate, specialized treatment.</a:t>
            </a:r>
          </a:p>
          <a:p>
            <a:pPr marL="0" indent="0">
              <a:buNone/>
            </a:pPr>
            <a:r>
              <a:rPr lang="en-US" sz="2400" dirty="0" smtClean="0"/>
              <a:t>Referrals by physicians is becoming more organized and data driven as more systems become available, and payers are looking at data to drive quality of care and lower costs.</a:t>
            </a:r>
          </a:p>
          <a:p>
            <a:pPr marL="0" indent="0">
              <a:buNone/>
            </a:pPr>
            <a:r>
              <a:rPr lang="en-US" sz="2400" dirty="0" smtClean="0"/>
              <a:t>Patient compliance with referrals is being more actively monitored by physicians and care </a:t>
            </a:r>
            <a:r>
              <a:rPr lang="en-US" sz="2400" dirty="0" err="1" smtClean="0"/>
              <a:t>co-ordinators</a:t>
            </a:r>
            <a:r>
              <a:rPr lang="en-US" sz="2400" dirty="0" smtClean="0"/>
              <a:t>. This includes measures of patient satisfaction with services provided by specialists.</a:t>
            </a:r>
            <a:r>
              <a:rPr lang="en-US" sz="2400" dirty="0"/>
              <a:t> </a:t>
            </a:r>
            <a:r>
              <a:rPr lang="en-US" sz="2400" dirty="0" smtClean="0"/>
              <a:t> Ref: J.N. Bakke, MD.</a:t>
            </a:r>
            <a:endParaRPr lang="en-US" sz="2400" dirty="0"/>
          </a:p>
          <a:p>
            <a:pPr marL="0" indent="0">
              <a:buNone/>
            </a:pPr>
            <a:endParaRPr lang="en-US" sz="2400" dirty="0"/>
          </a:p>
        </p:txBody>
      </p:sp>
    </p:spTree>
    <p:extLst>
      <p:ext uri="{BB962C8B-B14F-4D97-AF65-F5344CB8AC3E}">
        <p14:creationId xmlns:p14="http://schemas.microsoft.com/office/powerpoint/2010/main" val="3586975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C14424-2586-42F2-90A9-B7F3809A0E78}"/>
              </a:ext>
            </a:extLst>
          </p:cNvPr>
          <p:cNvSpPr>
            <a:spLocks noGrp="1"/>
          </p:cNvSpPr>
          <p:nvPr>
            <p:ph type="title"/>
          </p:nvPr>
        </p:nvSpPr>
        <p:spPr>
          <a:xfrm>
            <a:off x="1136427" y="627564"/>
            <a:ext cx="8277559" cy="1325563"/>
          </a:xfrm>
        </p:spPr>
        <p:txBody>
          <a:bodyPr>
            <a:normAutofit/>
          </a:bodyPr>
          <a:lstStyle/>
          <a:p>
            <a:r>
              <a:rPr lang="en-US" sz="2800" b="1" dirty="0"/>
              <a:t>What is it you would like to see from a referral provider?</a:t>
            </a:r>
            <a:r>
              <a:rPr lang="en-US" sz="2800" dirty="0"/>
              <a:t/>
            </a:r>
            <a:br>
              <a:rPr lang="en-US" sz="2800" dirty="0"/>
            </a:br>
            <a:endParaRPr lang="en-US" sz="2800" dirty="0"/>
          </a:p>
        </p:txBody>
      </p:sp>
      <p:sp>
        <p:nvSpPr>
          <p:cNvPr id="3" name="Content Placeholder 2">
            <a:extLst>
              <a:ext uri="{FF2B5EF4-FFF2-40B4-BE49-F238E27FC236}">
                <a16:creationId xmlns:a16="http://schemas.microsoft.com/office/drawing/2014/main" xmlns="" id="{309E1304-A3DD-4E9A-B417-DB7B9A44614F}"/>
              </a:ext>
            </a:extLst>
          </p:cNvPr>
          <p:cNvSpPr>
            <a:spLocks noGrp="1"/>
          </p:cNvSpPr>
          <p:nvPr>
            <p:ph idx="1"/>
          </p:nvPr>
        </p:nvSpPr>
        <p:spPr>
          <a:xfrm>
            <a:off x="1136429" y="2278173"/>
            <a:ext cx="6467867" cy="3450613"/>
          </a:xfrm>
        </p:spPr>
        <p:txBody>
          <a:bodyPr anchor="ctr">
            <a:normAutofit/>
          </a:bodyPr>
          <a:lstStyle/>
          <a:p>
            <a:pPr marL="0" indent="0">
              <a:buNone/>
            </a:pPr>
            <a:r>
              <a:rPr lang="en-US" sz="2200" dirty="0" smtClean="0"/>
              <a:t>Since patient compliance is a function of patient engagement, enormous efforts are being made by medical payers and providers to improve patient engagement; increased engagement by patients will also drive</a:t>
            </a:r>
            <a:r>
              <a:rPr lang="en-US" sz="2200" dirty="0"/>
              <a:t> </a:t>
            </a:r>
            <a:r>
              <a:rPr lang="en-US" sz="2200" dirty="0" smtClean="0"/>
              <a:t>more patient volume to hearing healthcare providers.  Ref. J.N. Bakke MD.</a:t>
            </a:r>
            <a:endParaRPr lang="en-US" sz="2200" dirty="0"/>
          </a:p>
          <a:p>
            <a:endParaRPr lang="en-US" sz="2200" dirty="0"/>
          </a:p>
        </p:txBody>
      </p:sp>
      <p:sp>
        <p:nvSpPr>
          <p:cNvPr id="14"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6" descr="Checkmark">
            <a:extLst>
              <a:ext uri="{FF2B5EF4-FFF2-40B4-BE49-F238E27FC236}">
                <a16:creationId xmlns:a16="http://schemas.microsoft.com/office/drawing/2014/main" xmlns="" id="{E049254E-7B95-489F-B101-9993C0EEF2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590132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xmlns="" id="{14A2F755-5219-4C4E-9378-2C80BB08DF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16">
            <a:extLst>
              <a:ext uri="{FF2B5EF4-FFF2-40B4-BE49-F238E27FC236}">
                <a16:creationId xmlns:a16="http://schemas.microsoft.com/office/drawing/2014/main" xmlns="" id="{9A87AD7E-457F-4836-8DDE-FFE0F00938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BDF0BD64-767B-43D2-B1FC-9DA4A2CC2204}"/>
              </a:ext>
            </a:extLst>
          </p:cNvPr>
          <p:cNvSpPr>
            <a:spLocks noGrp="1"/>
          </p:cNvSpPr>
          <p:nvPr>
            <p:ph type="title"/>
          </p:nvPr>
        </p:nvSpPr>
        <p:spPr>
          <a:xfrm>
            <a:off x="960983" y="498143"/>
            <a:ext cx="10269613" cy="1278902"/>
          </a:xfrm>
        </p:spPr>
        <p:txBody>
          <a:bodyPr>
            <a:normAutofit/>
          </a:bodyPr>
          <a:lstStyle/>
          <a:p>
            <a:r>
              <a:rPr lang="en-US" sz="2100" dirty="0">
                <a:solidFill>
                  <a:schemeClr val="bg1"/>
                </a:solidFill>
              </a:rPr>
              <a:t> </a:t>
            </a:r>
            <a:br>
              <a:rPr lang="en-US" sz="2100" dirty="0">
                <a:solidFill>
                  <a:schemeClr val="bg1"/>
                </a:solidFill>
              </a:rPr>
            </a:br>
            <a:r>
              <a:rPr lang="en-US" sz="2100" b="1" dirty="0">
                <a:solidFill>
                  <a:schemeClr val="bg1"/>
                </a:solidFill>
              </a:rPr>
              <a:t>Do you prefer to be consistently updated by the audiologist on new research/technology/etc. regarding audiology/hearing devices/tinnitus/vertigo/etc.?</a:t>
            </a:r>
            <a:r>
              <a:rPr lang="en-US" sz="2100" dirty="0">
                <a:solidFill>
                  <a:schemeClr val="bg1"/>
                </a:solidFill>
              </a:rPr>
              <a:t/>
            </a:r>
            <a:br>
              <a:rPr lang="en-US" sz="2100" dirty="0">
                <a:solidFill>
                  <a:schemeClr val="bg1"/>
                </a:solidFill>
              </a:rPr>
            </a:br>
            <a:endParaRPr lang="en-US" sz="2100" dirty="0">
              <a:solidFill>
                <a:schemeClr val="bg1"/>
              </a:solidFill>
            </a:endParaRPr>
          </a:p>
        </p:txBody>
      </p:sp>
      <p:pic>
        <p:nvPicPr>
          <p:cNvPr id="7" name="Graphic 6" descr="Business Growth">
            <a:extLst>
              <a:ext uri="{FF2B5EF4-FFF2-40B4-BE49-F238E27FC236}">
                <a16:creationId xmlns:a16="http://schemas.microsoft.com/office/drawing/2014/main" xmlns="" id="{9AC30026-4C16-4B0A-B85A-03AC972324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12463" y="2989536"/>
            <a:ext cx="2603386" cy="2603386"/>
          </a:xfrm>
          <a:prstGeom prst="rect">
            <a:avLst/>
          </a:prstGeom>
          <a:effectLst/>
        </p:spPr>
      </p:pic>
      <p:sp>
        <p:nvSpPr>
          <p:cNvPr id="3" name="Content Placeholder 2">
            <a:extLst>
              <a:ext uri="{FF2B5EF4-FFF2-40B4-BE49-F238E27FC236}">
                <a16:creationId xmlns:a16="http://schemas.microsoft.com/office/drawing/2014/main" xmlns="" id="{4BFA86A5-715B-4AA5-AEDA-11FF4C0CF76A}"/>
              </a:ext>
            </a:extLst>
          </p:cNvPr>
          <p:cNvSpPr>
            <a:spLocks noGrp="1"/>
          </p:cNvSpPr>
          <p:nvPr>
            <p:ph idx="1"/>
          </p:nvPr>
        </p:nvSpPr>
        <p:spPr>
          <a:xfrm>
            <a:off x="4389062" y="2944460"/>
            <a:ext cx="6841534" cy="2866318"/>
          </a:xfrm>
        </p:spPr>
        <p:txBody>
          <a:bodyPr>
            <a:normAutofit/>
          </a:bodyPr>
          <a:lstStyle/>
          <a:p>
            <a:pPr marL="0" indent="0">
              <a:buNone/>
            </a:pPr>
            <a:r>
              <a:rPr lang="en-US" sz="2200" dirty="0"/>
              <a:t>I would love updates on evidence based </a:t>
            </a:r>
            <a:r>
              <a:rPr lang="en-US" sz="2200" dirty="0" smtClean="0"/>
              <a:t>research on the advances </a:t>
            </a:r>
            <a:r>
              <a:rPr lang="en-US" sz="2200" dirty="0"/>
              <a:t>in the </a:t>
            </a:r>
            <a:r>
              <a:rPr lang="en-US" sz="2200" dirty="0" smtClean="0"/>
              <a:t>hearing healthcare industry, </a:t>
            </a:r>
            <a:r>
              <a:rPr lang="en-US" sz="2200" dirty="0"/>
              <a:t>and also improvements with technology.  I’d like to be kept abreast of </a:t>
            </a:r>
            <a:r>
              <a:rPr lang="en-US" sz="2200" dirty="0" smtClean="0"/>
              <a:t>prices and value </a:t>
            </a:r>
            <a:r>
              <a:rPr lang="en-US" sz="2200" dirty="0"/>
              <a:t>of hearing devices.  As we are all aware, our older population is growing larger and poorer.  The percentage of retiree aged people who cannot afford to retire is skyrocketing so competitive options to treat hearing loss is a HUGE appeal for primary providers. </a:t>
            </a:r>
          </a:p>
          <a:p>
            <a:pPr marL="0" indent="0">
              <a:buNone/>
            </a:pPr>
            <a:endParaRPr lang="en-US" sz="2200" dirty="0"/>
          </a:p>
        </p:txBody>
      </p:sp>
    </p:spTree>
    <p:extLst>
      <p:ext uri="{BB962C8B-B14F-4D97-AF65-F5344CB8AC3E}">
        <p14:creationId xmlns:p14="http://schemas.microsoft.com/office/powerpoint/2010/main" val="37727170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F6B4048-0E8E-493E-B7A2-CD10ECC229BB}"/>
              </a:ext>
            </a:extLst>
          </p:cNvPr>
          <p:cNvSpPr>
            <a:spLocks noGrp="1"/>
          </p:cNvSpPr>
          <p:nvPr>
            <p:ph type="title"/>
          </p:nvPr>
        </p:nvSpPr>
        <p:spPr>
          <a:xfrm>
            <a:off x="5317436" y="802955"/>
            <a:ext cx="6424310" cy="1454051"/>
          </a:xfrm>
        </p:spPr>
        <p:txBody>
          <a:bodyPr>
            <a:normAutofit/>
          </a:bodyPr>
          <a:lstStyle/>
          <a:p>
            <a:r>
              <a:rPr lang="en-US" sz="2100" b="1" dirty="0">
                <a:solidFill>
                  <a:srgbClr val="000000"/>
                </a:solidFill>
              </a:rPr>
              <a:t>Before </a:t>
            </a:r>
            <a:r>
              <a:rPr lang="en-US" sz="2100" b="1" dirty="0" smtClean="0">
                <a:solidFill>
                  <a:srgbClr val="000000"/>
                </a:solidFill>
              </a:rPr>
              <a:t>you developed a relationship </a:t>
            </a:r>
            <a:r>
              <a:rPr lang="en-US" sz="2100" b="1" dirty="0">
                <a:solidFill>
                  <a:srgbClr val="000000"/>
                </a:solidFill>
              </a:rPr>
              <a:t>with  </a:t>
            </a:r>
            <a:r>
              <a:rPr lang="en-US" sz="2100" b="1" dirty="0" smtClean="0">
                <a:solidFill>
                  <a:srgbClr val="000000"/>
                </a:solidFill>
              </a:rPr>
              <a:t>an audiologist,  </a:t>
            </a:r>
            <a:r>
              <a:rPr lang="en-US" sz="2100" b="1" dirty="0">
                <a:solidFill>
                  <a:srgbClr val="000000"/>
                </a:solidFill>
              </a:rPr>
              <a:t>what were your thoughts on hearing loss/tinnitus/hearing devices/etc.?</a:t>
            </a:r>
            <a:r>
              <a:rPr lang="en-US" sz="2100" dirty="0">
                <a:solidFill>
                  <a:srgbClr val="000000"/>
                </a:solidFill>
              </a:rPr>
              <a:t/>
            </a:r>
            <a:br>
              <a:rPr lang="en-US" sz="2100" dirty="0">
                <a:solidFill>
                  <a:srgbClr val="000000"/>
                </a:solidFill>
              </a:rPr>
            </a:br>
            <a:endParaRPr lang="en-US" sz="2100" dirty="0">
              <a:solidFill>
                <a:srgbClr val="000000"/>
              </a:solidFill>
            </a:endParaRPr>
          </a:p>
        </p:txBody>
      </p:sp>
      <p:sp>
        <p:nvSpPr>
          <p:cNvPr id="14"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Thought bubble">
            <a:extLst>
              <a:ext uri="{FF2B5EF4-FFF2-40B4-BE49-F238E27FC236}">
                <a16:creationId xmlns:a16="http://schemas.microsoft.com/office/drawing/2014/main" xmlns="" id="{783D1B2C-6F7B-4A60-9A85-EAB75BF78B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xmlns="" id="{AA0E7F33-141F-4AC0-B549-A96401B621C0}"/>
              </a:ext>
            </a:extLst>
          </p:cNvPr>
          <p:cNvSpPr>
            <a:spLocks noGrp="1"/>
          </p:cNvSpPr>
          <p:nvPr>
            <p:ph idx="1"/>
          </p:nvPr>
        </p:nvSpPr>
        <p:spPr>
          <a:xfrm>
            <a:off x="5317435" y="2257006"/>
            <a:ext cx="6078700" cy="3639289"/>
          </a:xfrm>
        </p:spPr>
        <p:txBody>
          <a:bodyPr anchor="ctr">
            <a:normAutofit/>
          </a:bodyPr>
          <a:lstStyle/>
          <a:p>
            <a:pPr marL="0" indent="0">
              <a:buNone/>
            </a:pPr>
            <a:r>
              <a:rPr lang="en-US" sz="2000" dirty="0">
                <a:solidFill>
                  <a:srgbClr val="000000"/>
                </a:solidFill>
              </a:rPr>
              <a:t>I sent patients to one person I know who is honest and knowledgeable. She practices too far away for most people so I told them, sadly,  to do their </a:t>
            </a:r>
            <a:r>
              <a:rPr lang="en-US" sz="2000" dirty="0" smtClean="0">
                <a:solidFill>
                  <a:srgbClr val="000000"/>
                </a:solidFill>
              </a:rPr>
              <a:t>homework and shop around. </a:t>
            </a:r>
            <a:r>
              <a:rPr lang="en-US" sz="2000" dirty="0">
                <a:solidFill>
                  <a:srgbClr val="000000"/>
                </a:solidFill>
              </a:rPr>
              <a:t>I didn’t know where to send them. </a:t>
            </a:r>
            <a:endParaRPr lang="en-US" sz="2000" dirty="0" smtClean="0">
              <a:solidFill>
                <a:srgbClr val="000000"/>
              </a:solidFill>
            </a:endParaRPr>
          </a:p>
          <a:p>
            <a:pPr marL="0" indent="0">
              <a:buNone/>
            </a:pPr>
            <a:r>
              <a:rPr lang="en-US" sz="2000" dirty="0" smtClean="0">
                <a:solidFill>
                  <a:srgbClr val="000000"/>
                </a:solidFill>
              </a:rPr>
              <a:t>Hearing healthcare providers who provide primary care providers with efficient, high quality care for referred patients, along with high satisfaction levels from those patients , will be included in larger and larger referral networks. Hearing healthcare providers will enjoy increased prosperity as a result. Ref. J.N. Bakke MD.</a:t>
            </a:r>
            <a:endParaRPr lang="en-US" sz="2000" dirty="0">
              <a:solidFill>
                <a:srgbClr val="000000"/>
              </a:solidFill>
            </a:endParaRPr>
          </a:p>
          <a:p>
            <a:endParaRPr lang="en-US" sz="2000" dirty="0">
              <a:solidFill>
                <a:srgbClr val="000000"/>
              </a:solidFill>
            </a:endParaRPr>
          </a:p>
        </p:txBody>
      </p:sp>
    </p:spTree>
    <p:extLst>
      <p:ext uri="{BB962C8B-B14F-4D97-AF65-F5344CB8AC3E}">
        <p14:creationId xmlns:p14="http://schemas.microsoft.com/office/powerpoint/2010/main" val="3760432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ABC8039-F0AB-4ABF-A4C2-24177BC69F36}"/>
              </a:ext>
            </a:extLst>
          </p:cNvPr>
          <p:cNvSpPr>
            <a:spLocks noGrp="1"/>
          </p:cNvSpPr>
          <p:nvPr>
            <p:ph type="title"/>
          </p:nvPr>
        </p:nvSpPr>
        <p:spPr>
          <a:xfrm>
            <a:off x="838200" y="963877"/>
            <a:ext cx="3494362" cy="4930246"/>
          </a:xfrm>
        </p:spPr>
        <p:txBody>
          <a:bodyPr>
            <a:normAutofit/>
          </a:bodyPr>
          <a:lstStyle/>
          <a:p>
            <a:pPr algn="r"/>
            <a:r>
              <a:rPr lang="en-US" sz="2800" b="1">
                <a:solidFill>
                  <a:schemeClr val="accent1"/>
                </a:solidFill>
              </a:rPr>
              <a:t>Any additional comments/suggestions you would like to give: </a:t>
            </a:r>
            <a:r>
              <a:rPr lang="en-US" sz="2800">
                <a:solidFill>
                  <a:schemeClr val="accent1"/>
                </a:solidFill>
              </a:rPr>
              <a:t/>
            </a:r>
            <a:br>
              <a:rPr lang="en-US" sz="2800">
                <a:solidFill>
                  <a:schemeClr val="accent1"/>
                </a:solidFill>
              </a:rPr>
            </a:br>
            <a:r>
              <a:rPr lang="en-US" sz="2800">
                <a:solidFill>
                  <a:schemeClr val="accent1"/>
                </a:solidFill>
              </a:rPr>
              <a:t> </a:t>
            </a:r>
            <a:br>
              <a:rPr lang="en-US" sz="2800">
                <a:solidFill>
                  <a:schemeClr val="accent1"/>
                </a:solidFill>
              </a:rPr>
            </a:br>
            <a:endParaRPr lang="en-US" sz="2800">
              <a:solidFill>
                <a:schemeClr val="accent1"/>
              </a:solidFill>
            </a:endParaRPr>
          </a:p>
        </p:txBody>
      </p:sp>
      <p:cxnSp>
        <p:nvCxnSpPr>
          <p:cNvPr id="16"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D3A9DD43-FB43-46FB-B2D0-A506A6A70D6C}"/>
              </a:ext>
            </a:extLst>
          </p:cNvPr>
          <p:cNvSpPr>
            <a:spLocks noGrp="1"/>
          </p:cNvSpPr>
          <p:nvPr>
            <p:ph idx="1"/>
          </p:nvPr>
        </p:nvSpPr>
        <p:spPr>
          <a:xfrm>
            <a:off x="4976031" y="963877"/>
            <a:ext cx="6377769" cy="4930246"/>
          </a:xfrm>
        </p:spPr>
        <p:txBody>
          <a:bodyPr anchor="ctr">
            <a:normAutofit/>
          </a:bodyPr>
          <a:lstStyle/>
          <a:p>
            <a:pPr marL="0" indent="0">
              <a:buNone/>
            </a:pPr>
            <a:r>
              <a:rPr lang="en-US" sz="2400" dirty="0"/>
              <a:t>Offer pre and post objective tests  with background noise and real life sound situations.  I clearly see how the standard audiogram measurements in a soundproof environment is essential.   It would be great to test with prescribed devices in simulated “real life” situations.   Thankfully, </a:t>
            </a:r>
            <a:r>
              <a:rPr lang="en-US" sz="2400" dirty="0" smtClean="0"/>
              <a:t>Audiology </a:t>
            </a:r>
            <a:r>
              <a:rPr lang="en-US" sz="2400" dirty="0"/>
              <a:t>is working to </a:t>
            </a:r>
            <a:r>
              <a:rPr lang="en-US" sz="2400" dirty="0" smtClean="0"/>
              <a:t>accomplish this. </a:t>
            </a:r>
            <a:r>
              <a:rPr lang="en-US" sz="2400" dirty="0"/>
              <a:t> </a:t>
            </a:r>
          </a:p>
        </p:txBody>
      </p:sp>
    </p:spTree>
    <p:extLst>
      <p:ext uri="{BB962C8B-B14F-4D97-AF65-F5344CB8AC3E}">
        <p14:creationId xmlns:p14="http://schemas.microsoft.com/office/powerpoint/2010/main" val="880135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2C4BFA1-2075-4901-9E24-E41D1FDD51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xmlns="" id="{985A7375-E3AF-4F5C-85AE-17E8832952C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xmlns="" id="{F0307F65-8304-4FA8-A841-D4D7625411B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xmlns="" id="{C8B8394C-136F-4E05-A002-D93A5E79CD5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3165348" y="498348"/>
              <a:ext cx="5861304" cy="5861304"/>
            </a:xfrm>
            <a:prstGeom prst="ellipse">
              <a:avLst/>
            </a:prstGeom>
            <a:solidFill>
              <a:schemeClr val="accent1">
                <a:alpha val="70000"/>
              </a:schemeClr>
            </a:solidFill>
            <a:ln>
              <a:noFill/>
            </a:ln>
          </p:spPr>
        </p:sp>
      </p:grpSp>
      <p:sp>
        <p:nvSpPr>
          <p:cNvPr id="15" name="Rectangle 14">
            <a:extLst>
              <a:ext uri="{FF2B5EF4-FFF2-40B4-BE49-F238E27FC236}">
                <a16:creationId xmlns:a16="http://schemas.microsoft.com/office/drawing/2014/main" xmlns="" id="{053FB2EE-284F-4C87-AB3D-BBF87A9FA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xmlns="" id="{702674C4-14D2-4A9B-B263-9A27476167CF}"/>
              </a:ext>
            </a:extLst>
          </p:cNvPr>
          <p:cNvSpPr>
            <a:spLocks noGrp="1"/>
          </p:cNvSpPr>
          <p:nvPr>
            <p:ph type="ctrTitle"/>
          </p:nvPr>
        </p:nvSpPr>
        <p:spPr>
          <a:xfrm>
            <a:off x="1524000" y="2776538"/>
            <a:ext cx="9144000" cy="1381188"/>
          </a:xfrm>
        </p:spPr>
        <p:txBody>
          <a:bodyPr anchor="ctr">
            <a:normAutofit/>
          </a:bodyPr>
          <a:lstStyle/>
          <a:p>
            <a:r>
              <a:rPr lang="en-US" sz="4000" dirty="0">
                <a:solidFill>
                  <a:schemeClr val="bg2"/>
                </a:solidFill>
              </a:rPr>
              <a:t>Panel Questions</a:t>
            </a:r>
          </a:p>
        </p:txBody>
      </p:sp>
    </p:spTree>
    <p:extLst>
      <p:ext uri="{BB962C8B-B14F-4D97-AF65-F5344CB8AC3E}">
        <p14:creationId xmlns:p14="http://schemas.microsoft.com/office/powerpoint/2010/main" val="2145265342"/>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DAFAB4F-5803-4679-A025-0391AC9FDEFF}"/>
              </a:ext>
            </a:extLst>
          </p:cNvPr>
          <p:cNvSpPr>
            <a:spLocks noGrp="1"/>
          </p:cNvSpPr>
          <p:nvPr>
            <p:ph type="title"/>
          </p:nvPr>
        </p:nvSpPr>
        <p:spPr>
          <a:xfrm>
            <a:off x="640079" y="2053641"/>
            <a:ext cx="3669161" cy="2760098"/>
          </a:xfrm>
        </p:spPr>
        <p:txBody>
          <a:bodyPr>
            <a:normAutofit/>
          </a:bodyPr>
          <a:lstStyle/>
          <a:p>
            <a:r>
              <a:rPr lang="en-US" sz="3700">
                <a:solidFill>
                  <a:srgbClr val="FFFFFF"/>
                </a:solidFill>
              </a:rPr>
              <a:t>What do You Estimate is the Cost for Physician Marketing?</a:t>
            </a:r>
          </a:p>
        </p:txBody>
      </p:sp>
      <p:pic>
        <p:nvPicPr>
          <p:cNvPr id="5" name="Content Placeholder 4" descr="A close up of a logo&#10;&#10;Description generated with high confidence">
            <a:extLst>
              <a:ext uri="{FF2B5EF4-FFF2-40B4-BE49-F238E27FC236}">
                <a16:creationId xmlns:a16="http://schemas.microsoft.com/office/drawing/2014/main" xmlns="" id="{DE469FC5-0144-4236-AAFB-F1BF6F6D2D1C}"/>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540500" y="1219994"/>
            <a:ext cx="4406900" cy="4394200"/>
          </a:xfrm>
        </p:spPr>
      </p:pic>
    </p:spTree>
    <p:extLst>
      <p:ext uri="{BB962C8B-B14F-4D97-AF65-F5344CB8AC3E}">
        <p14:creationId xmlns:p14="http://schemas.microsoft.com/office/powerpoint/2010/main" val="3391492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EB74CA0-3F2C-4256-96B6-984F837A7EC6}"/>
              </a:ext>
            </a:extLst>
          </p:cNvPr>
          <p:cNvSpPr>
            <a:spLocks noGrp="1"/>
          </p:cNvSpPr>
          <p:nvPr>
            <p:ph type="ctrTitle"/>
          </p:nvPr>
        </p:nvSpPr>
        <p:spPr>
          <a:xfrm>
            <a:off x="1524000" y="2245809"/>
            <a:ext cx="9144000" cy="1564716"/>
          </a:xfrm>
        </p:spPr>
        <p:txBody>
          <a:bodyPr>
            <a:normAutofit/>
          </a:bodyPr>
          <a:lstStyle/>
          <a:p>
            <a:pPr algn="l"/>
            <a:r>
              <a:rPr lang="en-US" sz="3700"/>
              <a:t>What are the advantages of using an outside agency or doing it yourself or employee</a:t>
            </a:r>
          </a:p>
        </p:txBody>
      </p:sp>
      <p:sp>
        <p:nvSpPr>
          <p:cNvPr id="15" name="Freeform 14">
            <a:extLst>
              <a:ext uri="{FF2B5EF4-FFF2-40B4-BE49-F238E27FC236}">
                <a16:creationId xmlns:a16="http://schemas.microsoft.com/office/drawing/2014/main" xmlns="" id="{C66F2F30-5DC0-44A0-BFA6-E12F46ED1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xmlns="" id="{85872F57-7F42-4F97-8391-DDC8D0054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xmlns="" id="{04DC2037-48A0-4F22-B9D4-8EAEBC780A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6" name="Freeform 22">
            <a:extLst>
              <a:ext uri="{FF2B5EF4-FFF2-40B4-BE49-F238E27FC236}">
                <a16:creationId xmlns:a16="http://schemas.microsoft.com/office/drawing/2014/main" xmlns="" id="{0006CBFD-ADA0-43D1-9332-9C34CA1C76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5">
            <a:extLst>
              <a:ext uri="{FF2B5EF4-FFF2-40B4-BE49-F238E27FC236}">
                <a16:creationId xmlns:a16="http://schemas.microsoft.com/office/drawing/2014/main" xmlns="" id="{2B931666-F28F-45F3-A074-66D2272D5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839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0AF24801-3FFB-42CA-90FE-3DA39CBC88D0}"/>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How do you establish your physician targets, and what specialties do you include?</a:t>
            </a:r>
          </a:p>
        </p:txBody>
      </p:sp>
      <p:cxnSp>
        <p:nvCxnSpPr>
          <p:cNvPr id="13" name="Straight Connector 12">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30665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F7C0DE1-7C0F-464A-B09D-1EB144A36FF1}"/>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Industry Data</a:t>
            </a:r>
          </a:p>
        </p:txBody>
      </p:sp>
      <p:graphicFrame>
        <p:nvGraphicFramePr>
          <p:cNvPr id="5" name="Content Placeholder 2">
            <a:extLst>
              <a:ext uri="{FF2B5EF4-FFF2-40B4-BE49-F238E27FC236}">
                <a16:creationId xmlns:a16="http://schemas.microsoft.com/office/drawing/2014/main" xmlns="" id="{7B25F6AC-1560-48F5-AC4E-1F4B7107C234}"/>
              </a:ext>
            </a:extLst>
          </p:cNvPr>
          <p:cNvGraphicFramePr>
            <a:graphicFrameLocks noGrp="1"/>
          </p:cNvGraphicFramePr>
          <p:nvPr>
            <p:ph idx="1"/>
            <p:extLst>
              <p:ext uri="{D42A27DB-BD31-4B8C-83A1-F6EECF244321}">
                <p14:modId xmlns:p14="http://schemas.microsoft.com/office/powerpoint/2010/main" val="1178693489"/>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48626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318B4D7-F5EF-4525-B9EF-2CC7C84513FF}"/>
              </a:ext>
            </a:extLst>
          </p:cNvPr>
          <p:cNvSpPr>
            <a:spLocks noGrp="1"/>
          </p:cNvSpPr>
          <p:nvPr>
            <p:ph type="title"/>
          </p:nvPr>
        </p:nvSpPr>
        <p:spPr>
          <a:xfrm>
            <a:off x="624215" y="2458066"/>
            <a:ext cx="3651467" cy="1676603"/>
          </a:xfrm>
        </p:spPr>
        <p:txBody>
          <a:bodyPr>
            <a:normAutofit/>
          </a:bodyPr>
          <a:lstStyle/>
          <a:p>
            <a:r>
              <a:rPr lang="en-US" sz="3700" dirty="0"/>
              <a:t>How many physicians should you target?</a:t>
            </a:r>
          </a:p>
        </p:txBody>
      </p:sp>
      <p:pic>
        <p:nvPicPr>
          <p:cNvPr id="21" name="Content Placeholder 15">
            <a:extLst>
              <a:ext uri="{FF2B5EF4-FFF2-40B4-BE49-F238E27FC236}">
                <a16:creationId xmlns:a16="http://schemas.microsoft.com/office/drawing/2014/main" xmlns="" id="{289E18E5-CE8F-45E8-B8DB-A909929B3F1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7489" b="2"/>
          <a:stretch/>
        </p:blipFill>
        <p:spPr>
          <a:xfrm>
            <a:off x="4639056" y="10"/>
            <a:ext cx="7552944" cy="6857990"/>
          </a:xfrm>
          <a:prstGeom prst="rect">
            <a:avLst/>
          </a:prstGeom>
          <a:effectLst/>
        </p:spPr>
      </p:pic>
    </p:spTree>
    <p:extLst>
      <p:ext uri="{BB962C8B-B14F-4D97-AF65-F5344CB8AC3E}">
        <p14:creationId xmlns:p14="http://schemas.microsoft.com/office/powerpoint/2010/main" val="3774373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94A5F26-E82A-4259-90F7-BF72AA19D311}"/>
              </a:ext>
            </a:extLst>
          </p:cNvPr>
          <p:cNvSpPr>
            <a:spLocks noGrp="1"/>
          </p:cNvSpPr>
          <p:nvPr>
            <p:ph type="title"/>
          </p:nvPr>
        </p:nvSpPr>
        <p:spPr>
          <a:xfrm>
            <a:off x="1725612" y="2087217"/>
            <a:ext cx="3932237" cy="1600200"/>
          </a:xfrm>
        </p:spPr>
        <p:txBody>
          <a:bodyPr/>
          <a:lstStyle/>
          <a:p>
            <a:r>
              <a:rPr lang="en-US" dirty="0"/>
              <a:t>Questions </a:t>
            </a:r>
          </a:p>
        </p:txBody>
      </p:sp>
      <p:pic>
        <p:nvPicPr>
          <p:cNvPr id="8" name="Content Placeholder 7" descr="A close up of a toy&#10;&#10;Description generated with high confidence">
            <a:extLst>
              <a:ext uri="{FF2B5EF4-FFF2-40B4-BE49-F238E27FC236}">
                <a16:creationId xmlns:a16="http://schemas.microsoft.com/office/drawing/2014/main" xmlns="" id="{6D61B497-1134-4105-8558-FAC5CD480B2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072188" y="1227137"/>
            <a:ext cx="4394200" cy="4394200"/>
          </a:xfrm>
        </p:spPr>
      </p:pic>
    </p:spTree>
    <p:extLst>
      <p:ext uri="{BB962C8B-B14F-4D97-AF65-F5344CB8AC3E}">
        <p14:creationId xmlns:p14="http://schemas.microsoft.com/office/powerpoint/2010/main" val="3223799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122363"/>
            <a:ext cx="9144000" cy="1562222"/>
          </a:xfrm>
        </p:spPr>
        <p:txBody>
          <a:bodyPr>
            <a:normAutofit fontScale="90000"/>
          </a:bodyPr>
          <a:lstStyle/>
          <a:p>
            <a:r>
              <a:rPr lang="en-US" dirty="0">
                <a:solidFill>
                  <a:srgbClr val="00CCFF"/>
                </a:solidFill>
                <a:latin typeface="Arial Black" panose="020B0A04020102020204" pitchFamily="34" charset="0"/>
                <a:ea typeface="Segoe UI Black" panose="020B0A02040204020203" pitchFamily="34" charset="0"/>
              </a:rPr>
              <a:t>Kentucky</a:t>
            </a:r>
            <a:br>
              <a:rPr lang="en-US" dirty="0">
                <a:solidFill>
                  <a:srgbClr val="00CCFF"/>
                </a:solidFill>
                <a:latin typeface="Arial Black" panose="020B0A04020102020204" pitchFamily="34" charset="0"/>
                <a:ea typeface="Segoe UI Black" panose="020B0A02040204020203" pitchFamily="34" charset="0"/>
              </a:rPr>
            </a:br>
            <a:r>
              <a:rPr lang="en-US" dirty="0">
                <a:solidFill>
                  <a:srgbClr val="00CCFF"/>
                </a:solidFill>
                <a:latin typeface="Arial Black" panose="020B0A04020102020204" pitchFamily="34" charset="0"/>
                <a:ea typeface="Segoe UI Black" panose="020B0A02040204020203" pitchFamily="34" charset="0"/>
              </a:rPr>
              <a:t>Academy of Audiology</a:t>
            </a:r>
            <a:endParaRPr lang="en-US" dirty="0"/>
          </a:p>
        </p:txBody>
      </p:sp>
      <p:sp>
        <p:nvSpPr>
          <p:cNvPr id="6" name="Subtitle 5"/>
          <p:cNvSpPr>
            <a:spLocks noGrp="1"/>
          </p:cNvSpPr>
          <p:nvPr>
            <p:ph type="subTitle" idx="1"/>
          </p:nvPr>
        </p:nvSpPr>
        <p:spPr/>
        <p:txBody>
          <a:bodyPr>
            <a:normAutofit fontScale="77500" lnSpcReduction="20000"/>
          </a:bodyPr>
          <a:lstStyle/>
          <a:p>
            <a:r>
              <a:rPr lang="en-US" b="1" dirty="0">
                <a:solidFill>
                  <a:srgbClr val="00CCFF"/>
                </a:solidFill>
                <a:latin typeface="Arial" panose="020B0604020202020204" pitchFamily="34" charset="0"/>
                <a:cs typeface="Arial" panose="020B0604020202020204" pitchFamily="34" charset="0"/>
              </a:rPr>
              <a:t>KAA 2019</a:t>
            </a:r>
          </a:p>
          <a:p>
            <a:r>
              <a:rPr lang="en-US" b="1" dirty="0">
                <a:solidFill>
                  <a:srgbClr val="00CCFF"/>
                </a:solidFill>
                <a:latin typeface="Arial" panose="020B0604020202020204" pitchFamily="34" charset="0"/>
                <a:cs typeface="Arial" panose="020B0604020202020204" pitchFamily="34" charset="0"/>
              </a:rPr>
              <a:t>Annual </a:t>
            </a:r>
            <a:r>
              <a:rPr lang="en-US" b="1" dirty="0" smtClean="0">
                <a:solidFill>
                  <a:srgbClr val="00CCFF"/>
                </a:solidFill>
                <a:latin typeface="Arial" panose="020B0604020202020204" pitchFamily="34" charset="0"/>
                <a:cs typeface="Arial" panose="020B0604020202020204" pitchFamily="34" charset="0"/>
              </a:rPr>
              <a:t>Conference</a:t>
            </a:r>
          </a:p>
          <a:p>
            <a:r>
              <a:rPr lang="en-US" b="1" dirty="0" smtClean="0">
                <a:solidFill>
                  <a:srgbClr val="00CCFF"/>
                </a:solidFill>
                <a:latin typeface="Arial" panose="020B0604020202020204" pitchFamily="34" charset="0"/>
                <a:cs typeface="Arial" panose="020B0604020202020204" pitchFamily="34" charset="0"/>
              </a:rPr>
              <a:t>Thank you sincerely for your attendance</a:t>
            </a:r>
            <a:endParaRPr lang="en-US" b="1" dirty="0">
              <a:solidFill>
                <a:srgbClr val="00CCFF"/>
              </a:solidFill>
              <a:latin typeface="Arial" panose="020B0604020202020204" pitchFamily="34" charset="0"/>
              <a:cs typeface="Arial" panose="020B0604020202020204" pitchFamily="34" charset="0"/>
            </a:endParaRPr>
          </a:p>
          <a:p>
            <a:r>
              <a:rPr lang="en-US" dirty="0" smtClean="0"/>
              <a:t>Bob </a:t>
            </a:r>
            <a:r>
              <a:rPr lang="en-US" dirty="0" err="1" smtClean="0"/>
              <a:t>Tysoe</a:t>
            </a:r>
            <a:r>
              <a:rPr lang="en-US" dirty="0" smtClean="0"/>
              <a:t> – Hearing Healthcare Marketing  Co.,</a:t>
            </a:r>
          </a:p>
          <a:p>
            <a:r>
              <a:rPr lang="en-US" dirty="0" smtClean="0">
                <a:hlinkClick r:id="rId2"/>
              </a:rPr>
              <a:t>www.audiologypracticemarketing.com</a:t>
            </a:r>
            <a:endParaRPr lang="en-US" dirty="0" smtClean="0"/>
          </a:p>
          <a:p>
            <a:endParaRPr lang="en-US" dirty="0" smtClean="0"/>
          </a:p>
        </p:txBody>
      </p:sp>
    </p:spTree>
    <p:extLst>
      <p:ext uri="{BB962C8B-B14F-4D97-AF65-F5344CB8AC3E}">
        <p14:creationId xmlns:p14="http://schemas.microsoft.com/office/powerpoint/2010/main" val="2012588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9586D8B4-E94F-4D3E-B924-0918BEEDF72E}"/>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Global View</a:t>
            </a:r>
          </a:p>
        </p:txBody>
      </p:sp>
      <p:sp>
        <p:nvSpPr>
          <p:cNvPr id="7" name="Text Placeholder 6">
            <a:extLst>
              <a:ext uri="{FF2B5EF4-FFF2-40B4-BE49-F238E27FC236}">
                <a16:creationId xmlns:a16="http://schemas.microsoft.com/office/drawing/2014/main" xmlns="" id="{CDC35043-FC85-44A8-B7B7-221C7F838F56}"/>
              </a:ext>
            </a:extLst>
          </p:cNvPr>
          <p:cNvSpPr>
            <a:spLocks noGrp="1"/>
          </p:cNvSpPr>
          <p:nvPr>
            <p:ph type="body" sz="half" idx="2"/>
          </p:nvPr>
        </p:nvSpPr>
        <p:spPr>
          <a:xfrm>
            <a:off x="674237" y="4170501"/>
            <a:ext cx="3657600" cy="1525597"/>
          </a:xfrm>
        </p:spPr>
        <p:txBody>
          <a:bodyPr vert="horz" lIns="91440" tIns="45720" rIns="91440" bIns="45720" rtlCol="0">
            <a:normAutofit/>
          </a:bodyPr>
          <a:lstStyle/>
          <a:p>
            <a:pPr algn="ctr"/>
            <a:r>
              <a:rPr lang="en-US" sz="2000" kern="1200" dirty="0">
                <a:solidFill>
                  <a:srgbClr val="FFFFFF"/>
                </a:solidFill>
                <a:latin typeface="+mn-lt"/>
                <a:ea typeface="+mn-ea"/>
                <a:cs typeface="+mn-cs"/>
              </a:rPr>
              <a:t>Robert Tysoe, </a:t>
            </a:r>
            <a:r>
              <a:rPr lang="en-US" sz="2000" kern="1200" dirty="0" smtClean="0">
                <a:solidFill>
                  <a:srgbClr val="FFFFFF"/>
                </a:solidFill>
                <a:latin typeface="+mn-lt"/>
                <a:ea typeface="+mn-ea"/>
                <a:cs typeface="+mn-cs"/>
              </a:rPr>
              <a:t>Dip. Bus Admin.</a:t>
            </a:r>
          </a:p>
          <a:p>
            <a:pPr algn="ctr"/>
            <a:r>
              <a:rPr lang="en-US" sz="2000" dirty="0" smtClean="0">
                <a:solidFill>
                  <a:srgbClr val="FFFFFF"/>
                </a:solidFill>
              </a:rPr>
              <a:t>Hearing Healthcare Marketing Co.</a:t>
            </a:r>
          </a:p>
          <a:p>
            <a:pPr algn="ctr"/>
            <a:endParaRPr lang="en-US" sz="2000" kern="1200" dirty="0">
              <a:solidFill>
                <a:srgbClr val="FFFFFF"/>
              </a:solidFill>
              <a:latin typeface="+mn-lt"/>
              <a:ea typeface="+mn-ea"/>
              <a:cs typeface="+mn-cs"/>
            </a:endParaRPr>
          </a:p>
        </p:txBody>
      </p:sp>
      <p:cxnSp>
        <p:nvCxnSpPr>
          <p:cNvPr id="19" name="Straight Connector 18">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2" name="Content Placeholder 11">
            <a:extLst>
              <a:ext uri="{FF2B5EF4-FFF2-40B4-BE49-F238E27FC236}">
                <a16:creationId xmlns:a16="http://schemas.microsoft.com/office/drawing/2014/main" xmlns="" id="{FCC6565E-E59B-4F34-ABBE-28CB2490FACD}"/>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4031" r="11629"/>
          <a:stretch/>
        </p:blipFill>
        <p:spPr>
          <a:xfrm>
            <a:off x="5192235" y="492573"/>
            <a:ext cx="6476718" cy="5880796"/>
          </a:xfrm>
          <a:prstGeom prst="rect">
            <a:avLst/>
          </a:prstGeom>
        </p:spPr>
      </p:pic>
    </p:spTree>
    <p:extLst>
      <p:ext uri="{BB962C8B-B14F-4D97-AF65-F5344CB8AC3E}">
        <p14:creationId xmlns:p14="http://schemas.microsoft.com/office/powerpoint/2010/main" val="350428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2" name="Rectangle 70">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Relationships, Referrals and Resources: Best Practices in Physician Engagement</a:t>
            </a:r>
          </a:p>
        </p:txBody>
      </p:sp>
      <p:cxnSp>
        <p:nvCxnSpPr>
          <p:cNvPr id="73" name="Straight Connector 72">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203" name="Content Placeholder 2"/>
          <p:cNvSpPr>
            <a:spLocks noGrp="1"/>
          </p:cNvSpPr>
          <p:nvPr>
            <p:ph idx="1"/>
          </p:nvPr>
        </p:nvSpPr>
        <p:spPr>
          <a:xfrm>
            <a:off x="4976031" y="963877"/>
            <a:ext cx="6377769" cy="4930246"/>
          </a:xfrm>
        </p:spPr>
        <p:txBody>
          <a:bodyPr anchor="ctr">
            <a:normAutofit fontScale="92500" lnSpcReduction="10000"/>
          </a:bodyPr>
          <a:lstStyle/>
          <a:p>
            <a:pPr marL="0" indent="0" algn="ctr">
              <a:buNone/>
            </a:pPr>
            <a:r>
              <a:rPr lang="en-US" sz="2200" b="1" dirty="0"/>
              <a:t>OVERVIEW: Challenges and Opportunities</a:t>
            </a:r>
          </a:p>
          <a:p>
            <a:endParaRPr lang="en-US" sz="2200" b="1" dirty="0"/>
          </a:p>
          <a:p>
            <a:r>
              <a:rPr lang="en-US" sz="1600" b="1" dirty="0"/>
              <a:t>In 2008, The World Health Organization, Based upon the “Global Burden of Disease: 2004 Update” stated that hearing loss is the third leading cause of years lost to disability worldwide. An estimated 299 million men and 239 million women globally have “moderate or worse” hearing loss</a:t>
            </a:r>
          </a:p>
          <a:p>
            <a:endParaRPr lang="en-US" sz="1600" b="1" dirty="0"/>
          </a:p>
          <a:p>
            <a:r>
              <a:rPr lang="en-US" sz="1600" b="1" dirty="0"/>
              <a:t>The average age of the first time hearing aid user is between  63.3 - 74.0 years</a:t>
            </a:r>
          </a:p>
          <a:p>
            <a:endParaRPr lang="en-US" sz="1600" b="1" dirty="0"/>
          </a:p>
          <a:p>
            <a:r>
              <a:rPr lang="en-US" sz="1600" b="1" dirty="0"/>
              <a:t>36 % of Americans with hearing loss are below the age of 55, while 60 % are below age 65</a:t>
            </a:r>
          </a:p>
          <a:p>
            <a:pPr marL="109728" indent="0">
              <a:buNone/>
            </a:pPr>
            <a:r>
              <a:rPr lang="en-US" sz="1600" b="1" dirty="0"/>
              <a:t> </a:t>
            </a:r>
          </a:p>
          <a:p>
            <a:r>
              <a:rPr lang="en-US" sz="1600" b="1" dirty="0"/>
              <a:t>Hearing loss represents a major public health problem. It is the third most common chronic condition in older Americans after hypertension and arthritis, and it is strongly associated with functional decline and depression. However hearing loss is substantially under-detected and under-treated. </a:t>
            </a:r>
            <a:r>
              <a:rPr lang="en-US" sz="1600" dirty="0"/>
              <a:t>Ref: S. T. Bogardus MD et al, Screening &amp; Mgt of Adult Hearing Loss in Primary Care. JAMA April 16 2003, Vol 289, No 15</a:t>
            </a:r>
          </a:p>
          <a:p>
            <a:endParaRPr lang="en-US" sz="13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9464" y="6168821"/>
            <a:ext cx="1502535" cy="68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8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 name="Freeform: Shape 88">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1" name="Group 90">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92"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3"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94"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95"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96"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7"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r>
              <a:rPr lang="en-US" sz="3400">
                <a:solidFill>
                  <a:srgbClr val="FFFFFF"/>
                </a:solidFill>
              </a:rPr>
              <a:t>Relationships, Referrals and Resources: Best Practices in Physician Engagement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2343" y="6174728"/>
            <a:ext cx="1489655" cy="683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185" name="Content Placeholder 2">
            <a:extLst>
              <a:ext uri="{FF2B5EF4-FFF2-40B4-BE49-F238E27FC236}">
                <a16:creationId xmlns:a16="http://schemas.microsoft.com/office/drawing/2014/main" xmlns="" id="{8C9256E6-8B1B-417B-970D-6FD7D4CF788C}"/>
              </a:ext>
            </a:extLst>
          </p:cNvPr>
          <p:cNvGraphicFramePr>
            <a:graphicFrameLocks noGrp="1"/>
          </p:cNvGraphicFramePr>
          <p:nvPr>
            <p:ph idx="1"/>
            <p:extLst>
              <p:ext uri="{D42A27DB-BD31-4B8C-83A1-F6EECF244321}">
                <p14:modId xmlns:p14="http://schemas.microsoft.com/office/powerpoint/2010/main" val="2709759911"/>
              </p:ext>
            </p:extLst>
          </p:nvPr>
        </p:nvGraphicFramePr>
        <p:xfrm>
          <a:off x="4908215"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318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US" sz="3400" dirty="0"/>
              <a:t>Relationships, Referrals and Resources: Best Practices in Physician Engagement.</a:t>
            </a:r>
          </a:p>
        </p:txBody>
      </p:sp>
      <p:sp>
        <p:nvSpPr>
          <p:cNvPr id="3" name="Content Placeholder 2"/>
          <p:cNvSpPr>
            <a:spLocks noGrp="1"/>
          </p:cNvSpPr>
          <p:nvPr>
            <p:ph idx="1"/>
          </p:nvPr>
        </p:nvSpPr>
        <p:spPr>
          <a:xfrm>
            <a:off x="1136429" y="2278173"/>
            <a:ext cx="6467867" cy="3450613"/>
          </a:xfrm>
        </p:spPr>
        <p:txBody>
          <a:bodyPr anchor="ctr">
            <a:normAutofit lnSpcReduction="10000"/>
          </a:bodyPr>
          <a:lstStyle/>
          <a:p>
            <a:pPr marL="0" indent="0" algn="ctr">
              <a:buNone/>
            </a:pPr>
            <a:r>
              <a:rPr lang="en-US" sz="2000" b="1" dirty="0"/>
              <a:t>OVERVIEW : Look to the past, find our future</a:t>
            </a:r>
          </a:p>
          <a:p>
            <a:endParaRPr lang="en-US" sz="1600" b="1" dirty="0"/>
          </a:p>
          <a:p>
            <a:r>
              <a:rPr lang="en-US" sz="1600" b="1" dirty="0"/>
              <a:t>In 1910, Prof. Paul Ehrlich M.D. and Dr. </a:t>
            </a:r>
            <a:r>
              <a:rPr lang="en-US" sz="1600" b="1" dirty="0" err="1"/>
              <a:t>Sahachiro</a:t>
            </a:r>
            <a:r>
              <a:rPr lang="en-US" sz="1600" b="1" dirty="0"/>
              <a:t> </a:t>
            </a:r>
            <a:r>
              <a:rPr lang="en-US" sz="1600" b="1" dirty="0" err="1"/>
              <a:t>Hata</a:t>
            </a:r>
            <a:r>
              <a:rPr lang="en-US" sz="1600" b="1" dirty="0"/>
              <a:t> developed and patented first effective antibiotic, “Salvarsan” (arsphenamine) for the treatment of syphilis. This  “landmark” discovery  was called a “Silver Bullet”, a chemo-therapeutic breakthrough for millions of afflicted men and women</a:t>
            </a:r>
          </a:p>
          <a:p>
            <a:endParaRPr lang="en-US" sz="1600" b="1" dirty="0"/>
          </a:p>
          <a:p>
            <a:r>
              <a:rPr lang="en-US" sz="1600" b="1" dirty="0"/>
              <a:t>Hoechst AG Pharmaceuticals of Germany, the company that sponsored the research  on “Salvarsan” (arsphenamine) subsequently manufactured it, and thus created the foundations of mass Disease State Marketing and Relationship Marketing strategies, and implemented these large scale processes internationally in order to educate physicians about when and how to prescribe the drug </a:t>
            </a:r>
          </a:p>
          <a:p>
            <a:endParaRPr lang="en-US" sz="1300" dirty="0"/>
          </a:p>
        </p:txBody>
      </p:sp>
      <p:sp>
        <p:nvSpPr>
          <p:cNvPr id="73" name="Rectangle 72">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descr="Target">
            <a:extLst>
              <a:ext uri="{FF2B5EF4-FFF2-40B4-BE49-F238E27FC236}">
                <a16:creationId xmlns:a16="http://schemas.microsoft.com/office/drawing/2014/main" xmlns="" id="{CF95A8D7-53C9-4D31-8F8D-8D7DA966A42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13987" y="2857501"/>
            <a:ext cx="1142998" cy="1142998"/>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1456" y="6146800"/>
            <a:ext cx="1550544" cy="71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7812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2415</Words>
  <Application>Microsoft Office PowerPoint</Application>
  <PresentationFormat>Custom</PresentationFormat>
  <Paragraphs>249</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Kentucky Academy of Audiology</vt:lpstr>
      <vt:lpstr>PowerPoint Presentation</vt:lpstr>
      <vt:lpstr>Welcome</vt:lpstr>
      <vt:lpstr>Industry Data  </vt:lpstr>
      <vt:lpstr>Industry Data</vt:lpstr>
      <vt:lpstr>Global View</vt:lpstr>
      <vt:lpstr>Relationships, Referrals and Resources: Best Practices in Physician Engagement</vt:lpstr>
      <vt:lpstr>Relationships, Referrals and Resources: Best Practices in Physician Engagement</vt:lpstr>
      <vt:lpstr>Relationships, Referrals and Resources: Best Practices in Physician Engagement.</vt:lpstr>
      <vt:lpstr>Relationships, Referrals and Resources: Best Practices in Physician Engagement</vt:lpstr>
      <vt:lpstr>Relationships, Referrals and Resources: Best Practices in Physician Engagement</vt:lpstr>
      <vt:lpstr>Relationships, Referrals and Resources: Best Practices in Physician Engagement</vt:lpstr>
      <vt:lpstr>Relationships, Referrals and Resources: Best Practices in Physician Engagement</vt:lpstr>
      <vt:lpstr>A DISEASE STATE MARKETING SCHEDULE</vt:lpstr>
      <vt:lpstr>Relationships, Referrals and Resources: Best Practices in Physician Engagement</vt:lpstr>
      <vt:lpstr>Relationships, Referrals and Resources: Best Practices in Physician Engagement</vt:lpstr>
      <vt:lpstr>Success &amp; Lessons Learned</vt:lpstr>
      <vt:lpstr> </vt:lpstr>
      <vt:lpstr>Physician Marketing is a process….</vt:lpstr>
      <vt:lpstr>What do we bring?</vt:lpstr>
      <vt:lpstr>What’s inside that folder?</vt:lpstr>
      <vt:lpstr>Examples of brochures included at follow up visits</vt:lpstr>
      <vt:lpstr>Inside those brochures….</vt:lpstr>
      <vt:lpstr>Follow up with the physician is key…. What NOT to send after patient is evaluated….a poorly written report….</vt:lpstr>
      <vt:lpstr>What our physicians want to see…. A well written report with detailed history, results and recommendations</vt:lpstr>
      <vt:lpstr>A Practice Approach</vt:lpstr>
      <vt:lpstr>Atlantic Hearing, Balance, &amp; Tinnitus Center</vt:lpstr>
      <vt:lpstr>Physician Referral Folders</vt:lpstr>
      <vt:lpstr>Thank the Physicians’ offices for their time!</vt:lpstr>
      <vt:lpstr>Have fun with the holidays! </vt:lpstr>
      <vt:lpstr>Creating a main gift with our brand that can be used for many things over and over again</vt:lpstr>
      <vt:lpstr>How do you measure success? </vt:lpstr>
      <vt:lpstr>4 Itineraries</vt:lpstr>
      <vt:lpstr>Lunch and Learns</vt:lpstr>
      <vt:lpstr>Reaching out to the community</vt:lpstr>
      <vt:lpstr>PowerPoint Presentation</vt:lpstr>
      <vt:lpstr>Be Yourself &amp; have fun with it!  They will see your passion for the patients &amp; entrust their patients with you!</vt:lpstr>
      <vt:lpstr>PowerPoint Presentation</vt:lpstr>
      <vt:lpstr>What do physicians want to know?</vt:lpstr>
      <vt:lpstr>What is your criteria for adding a provider (or an Audiology provider) to your referral network? </vt:lpstr>
      <vt:lpstr>How do you as a physician measure patient outcomes from a referral provider (documentation, patient feedback etc.). </vt:lpstr>
      <vt:lpstr>What is it you would like to see from a referral provider? </vt:lpstr>
      <vt:lpstr>  Do you prefer to be consistently updated by the audiologist on new research/technology/etc. regarding audiology/hearing devices/tinnitus/vertigo/etc.? </vt:lpstr>
      <vt:lpstr>Before you developed a relationship with  an audiologist,  what were your thoughts on hearing loss/tinnitus/hearing devices/etc.? </vt:lpstr>
      <vt:lpstr>Any additional comments/suggestions you would like to give:    </vt:lpstr>
      <vt:lpstr>Panel Questions</vt:lpstr>
      <vt:lpstr>What do You Estimate is the Cost for Physician Marketing?</vt:lpstr>
      <vt:lpstr>What are the advantages of using an outside agency or doing it yourself or employee</vt:lpstr>
      <vt:lpstr>How do you establish your physician targets, and what specialties do you include?</vt:lpstr>
      <vt:lpstr>How many physicians should you target?</vt:lpstr>
      <vt:lpstr>Questions </vt:lpstr>
      <vt:lpstr>Kentucky Academy of Audiology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Tedeschi</dc:creator>
  <cp:lastModifiedBy>Bob</cp:lastModifiedBy>
  <cp:revision>29</cp:revision>
  <dcterms:created xsi:type="dcterms:W3CDTF">2018-10-19T15:15:14Z</dcterms:created>
  <dcterms:modified xsi:type="dcterms:W3CDTF">2019-07-04T18:17:14Z</dcterms:modified>
</cp:coreProperties>
</file>