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5"/>
  </p:notesMasterIdLst>
  <p:handoutMasterIdLst>
    <p:handoutMasterId r:id="rId36"/>
  </p:handoutMasterIdLst>
  <p:sldIdLst>
    <p:sldId id="256" r:id="rId5"/>
    <p:sldId id="257" r:id="rId6"/>
    <p:sldId id="258" r:id="rId7"/>
    <p:sldId id="262" r:id="rId8"/>
    <p:sldId id="265" r:id="rId9"/>
    <p:sldId id="261" r:id="rId10"/>
    <p:sldId id="260" r:id="rId11"/>
    <p:sldId id="264" r:id="rId12"/>
    <p:sldId id="259" r:id="rId13"/>
    <p:sldId id="272" r:id="rId14"/>
    <p:sldId id="274" r:id="rId15"/>
    <p:sldId id="273" r:id="rId16"/>
    <p:sldId id="275" r:id="rId17"/>
    <p:sldId id="268" r:id="rId18"/>
    <p:sldId id="269" r:id="rId19"/>
    <p:sldId id="263" r:id="rId20"/>
    <p:sldId id="276" r:id="rId21"/>
    <p:sldId id="277" r:id="rId22"/>
    <p:sldId id="270" r:id="rId23"/>
    <p:sldId id="278" r:id="rId24"/>
    <p:sldId id="279" r:id="rId25"/>
    <p:sldId id="281" r:id="rId26"/>
    <p:sldId id="282" r:id="rId27"/>
    <p:sldId id="283" r:id="rId28"/>
    <p:sldId id="284" r:id="rId29"/>
    <p:sldId id="280" r:id="rId30"/>
    <p:sldId id="285" r:id="rId31"/>
    <p:sldId id="286" r:id="rId32"/>
    <p:sldId id="266" r:id="rId33"/>
    <p:sldId id="27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704" autoAdjust="0"/>
  </p:normalViewPr>
  <p:slideViewPr>
    <p:cSldViewPr snapToGrid="0">
      <p:cViewPr varScale="1">
        <p:scale>
          <a:sx n="76" d="100"/>
          <a:sy n="76" d="100"/>
        </p:scale>
        <p:origin x="242" y="31"/>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9/7/2023</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9/7/2023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sha.org/practice/ethics/petitioning-for-approval-from-boe-to-reinstate-certification/"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asha.org/members/membershipcategories/" TargetMode="External"/><Relationship Id="rId4" Type="http://schemas.openxmlformats.org/officeDocument/2006/relationships/hyperlink" Target="https://www.asha.org/certificati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#1 ethical dilemma </a:t>
            </a:r>
          </a:p>
          <a:p>
            <a:r>
              <a:rPr lang="en-US" dirty="0"/>
              <a:t>What do you think?</a:t>
            </a:r>
          </a:p>
          <a:p>
            <a:r>
              <a:rPr lang="en-US" dirty="0"/>
              <a:t>Grandma candy</a:t>
            </a:r>
          </a:p>
          <a:p>
            <a:r>
              <a:rPr lang="en-US" dirty="0"/>
              <a:t>PSL</a:t>
            </a:r>
          </a:p>
          <a:p>
            <a:r>
              <a:rPr lang="en-US" dirty="0"/>
              <a:t>Small wallet free</a:t>
            </a:r>
          </a:p>
          <a:p>
            <a:r>
              <a:rPr lang="en-US" dirty="0"/>
              <a:t>Use it or lose it timeshare</a:t>
            </a:r>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1090301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not on here is asking someone</a:t>
            </a:r>
          </a:p>
        </p:txBody>
      </p:sp>
      <p:sp>
        <p:nvSpPr>
          <p:cNvPr id="4" name="Slide Number Placeholder 3"/>
          <p:cNvSpPr>
            <a:spLocks noGrp="1"/>
          </p:cNvSpPr>
          <p:nvPr>
            <p:ph type="sldNum" sz="quarter" idx="5"/>
          </p:nvPr>
        </p:nvSpPr>
        <p:spPr/>
        <p:txBody>
          <a:bodyPr/>
          <a:lstStyle/>
          <a:p>
            <a:fld id="{22289C57-55D7-40A4-A101-E74FAC7A092B}" type="slidenum">
              <a:rPr lang="en-US" smtClean="0"/>
              <a:t>26</a:t>
            </a:fld>
            <a:endParaRPr lang="en-US" dirty="0"/>
          </a:p>
        </p:txBody>
      </p:sp>
    </p:spTree>
    <p:extLst>
      <p:ext uri="{BB962C8B-B14F-4D97-AF65-F5344CB8AC3E}">
        <p14:creationId xmlns:p14="http://schemas.microsoft.com/office/powerpoint/2010/main" val="2338233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Practitioner Data Bank</a:t>
            </a:r>
          </a:p>
        </p:txBody>
      </p:sp>
      <p:sp>
        <p:nvSpPr>
          <p:cNvPr id="4" name="Slide Number Placeholder 3"/>
          <p:cNvSpPr>
            <a:spLocks noGrp="1"/>
          </p:cNvSpPr>
          <p:nvPr>
            <p:ph type="sldNum" sz="quarter" idx="5"/>
          </p:nvPr>
        </p:nvSpPr>
        <p:spPr/>
        <p:txBody>
          <a:bodyPr/>
          <a:lstStyle/>
          <a:p>
            <a:fld id="{22289C57-55D7-40A4-A101-E74FAC7A092B}" type="slidenum">
              <a:rPr lang="en-US" smtClean="0"/>
              <a:t>27</a:t>
            </a:fld>
            <a:endParaRPr lang="en-US" dirty="0"/>
          </a:p>
        </p:txBody>
      </p:sp>
    </p:spTree>
    <p:extLst>
      <p:ext uri="{BB962C8B-B14F-4D97-AF65-F5344CB8AC3E}">
        <p14:creationId xmlns:p14="http://schemas.microsoft.com/office/powerpoint/2010/main" val="4096501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 </a:t>
            </a:r>
            <a:r>
              <a:rPr lang="en-US" dirty="0" err="1"/>
              <a:t>theres</a:t>
            </a:r>
            <a:r>
              <a:rPr lang="en-US" dirty="0"/>
              <a:t> a lot of gray but there is also a lot of black and white in resources that you have access to and please </a:t>
            </a:r>
            <a:r>
              <a:rPr lang="en-US" dirty="0" err="1"/>
              <a:t>please</a:t>
            </a:r>
            <a:r>
              <a:rPr lang="en-US" dirty="0"/>
              <a:t> </a:t>
            </a:r>
            <a:r>
              <a:rPr lang="en-US" dirty="0" err="1"/>
              <a:t>please</a:t>
            </a:r>
            <a:r>
              <a:rPr lang="en-US" dirty="0"/>
              <a:t> ask friends and colleagues </a:t>
            </a:r>
          </a:p>
        </p:txBody>
      </p:sp>
      <p:sp>
        <p:nvSpPr>
          <p:cNvPr id="4" name="Slide Number Placeholder 3"/>
          <p:cNvSpPr>
            <a:spLocks noGrp="1"/>
          </p:cNvSpPr>
          <p:nvPr>
            <p:ph type="sldNum" sz="quarter" idx="5"/>
          </p:nvPr>
        </p:nvSpPr>
        <p:spPr/>
        <p:txBody>
          <a:bodyPr/>
          <a:lstStyle/>
          <a:p>
            <a:fld id="{22289C57-55D7-40A4-A101-E74FAC7A092B}" type="slidenum">
              <a:rPr lang="en-US" smtClean="0"/>
              <a:t>30</a:t>
            </a:fld>
            <a:endParaRPr lang="en-US" dirty="0"/>
          </a:p>
        </p:txBody>
      </p:sp>
    </p:spTree>
    <p:extLst>
      <p:ext uri="{BB962C8B-B14F-4D97-AF65-F5344CB8AC3E}">
        <p14:creationId xmlns:p14="http://schemas.microsoft.com/office/powerpoint/2010/main" val="302239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1765198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would change your behavior from receiving…</a:t>
            </a:r>
          </a:p>
          <a:p>
            <a:endParaRPr lang="en-US" dirty="0"/>
          </a:p>
          <a:p>
            <a:r>
              <a:rPr lang="en-US" dirty="0"/>
              <a:t>Many organizations have policies and procedures elaborating on gifts and what you can or cannot receive </a:t>
            </a:r>
          </a:p>
          <a:p>
            <a:endParaRPr lang="en-US" dirty="0"/>
          </a:p>
          <a:p>
            <a:r>
              <a:rPr lang="en-US" dirty="0"/>
              <a:t>AAA guideline</a:t>
            </a:r>
          </a:p>
          <a:p>
            <a:r>
              <a:rPr lang="en-US" dirty="0"/>
              <a:t>Acceptance of gifts in excess of $50 by a member of the American Academy of Audiology from any company that manufactures or supplies products that he or she professionally uses or recommends, may compromise, or give the appearance of compromising, the audiologist’s ability to make ethical decisions, and should be avoided. </a:t>
            </a:r>
          </a:p>
          <a:p>
            <a:endParaRPr lang="en-US" dirty="0"/>
          </a:p>
          <a:p>
            <a:r>
              <a:rPr lang="en-US" dirty="0"/>
              <a:t>These “gifts” would include (but are not limited to) material goods, personal entertainment such as tickets to a play or private social event, cash, non-merit based restricted scholarships provided to recipients selected by industry, and personal rebates such as gift certificates for large volume purchases. </a:t>
            </a:r>
          </a:p>
          <a:p>
            <a:r>
              <a:rPr lang="en-US" dirty="0"/>
              <a:t>https://www.audiology.org/wp-content/uploads/2021/06/2017_09-Revised-Guideline_CURRENT.pdf</a:t>
            </a:r>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869752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rgbClr val="6E6259"/>
                </a:solidFill>
                <a:effectLst/>
                <a:latin typeface="urw-geometric"/>
              </a:rPr>
              <a:t>Censure</a:t>
            </a:r>
          </a:p>
          <a:p>
            <a:pPr algn="l"/>
            <a:r>
              <a:rPr lang="en-US" b="0" i="0" dirty="0">
                <a:solidFill>
                  <a:srgbClr val="6E6259"/>
                </a:solidFill>
                <a:effectLst/>
                <a:latin typeface="urw-geometric"/>
              </a:rPr>
              <a:t>The sanction of Censure is essentially a public reprimand. The violation is published in </a:t>
            </a:r>
            <a:r>
              <a:rPr lang="en-US" b="0" i="1" dirty="0">
                <a:solidFill>
                  <a:srgbClr val="6E6259"/>
                </a:solidFill>
                <a:effectLst/>
                <a:latin typeface="urw-geometric"/>
              </a:rPr>
              <a:t>The ASHA Leader </a:t>
            </a:r>
            <a:r>
              <a:rPr lang="en-US" b="0" i="0" dirty="0">
                <a:solidFill>
                  <a:srgbClr val="6E6259"/>
                </a:solidFill>
                <a:effectLst/>
                <a:latin typeface="urw-geometric"/>
              </a:rPr>
              <a:t>to the full membership in a manner that identifies the individual in violation, their city/state of residence, and the Code violated. When a sanction of Censure is imposed, notice of the ethics violation may also be sent to, among others, any state agency that provides a license to the individual and to any other professional organization the individual is a member of that enforces a code of ethics or code of professional conduct.</a:t>
            </a:r>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15</a:t>
            </a:fld>
            <a:endParaRPr lang="en-US" dirty="0"/>
          </a:p>
        </p:txBody>
      </p:sp>
    </p:spTree>
    <p:extLst>
      <p:ext uri="{BB962C8B-B14F-4D97-AF65-F5344CB8AC3E}">
        <p14:creationId xmlns:p14="http://schemas.microsoft.com/office/powerpoint/2010/main" val="4014802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18</a:t>
            </a:fld>
            <a:endParaRPr lang="en-US" dirty="0"/>
          </a:p>
        </p:txBody>
      </p:sp>
    </p:spTree>
    <p:extLst>
      <p:ext uri="{BB962C8B-B14F-4D97-AF65-F5344CB8AC3E}">
        <p14:creationId xmlns:p14="http://schemas.microsoft.com/office/powerpoint/2010/main" val="827422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rgbClr val="6E6259"/>
                </a:solidFill>
                <a:effectLst/>
                <a:latin typeface="urw-geometric"/>
              </a:rPr>
              <a:t>Revocation</a:t>
            </a:r>
          </a:p>
          <a:p>
            <a:pPr algn="l"/>
            <a:r>
              <a:rPr lang="en-US" b="0" i="0" dirty="0">
                <a:solidFill>
                  <a:srgbClr val="6E6259"/>
                </a:solidFill>
                <a:effectLst/>
                <a:latin typeface="urw-geometric"/>
              </a:rPr>
              <a:t>For cases of egregious misconduct, the BOE can revoke the individual's ASHA membership and certification for a period of years, up to life. The sanction of Revocation requires a two-thirds vote of the members of the BOE present and voting. Notice of this sanction to the ASHA membership and other entities is the same as with the sanction of Censure.</a:t>
            </a:r>
          </a:p>
          <a:p>
            <a:pPr algn="l"/>
            <a:r>
              <a:rPr lang="en-US" b="0" i="0" dirty="0">
                <a:solidFill>
                  <a:srgbClr val="6E6259"/>
                </a:solidFill>
                <a:effectLst/>
                <a:latin typeface="urw-geometric"/>
              </a:rPr>
              <a:t>After the period of revocation has expired, in order for the individual to seek reinstatement of ASHA membership and/or certification </a:t>
            </a:r>
            <a:r>
              <a:rPr lang="en-US" b="0" i="0" u="none" strike="noStrike" dirty="0">
                <a:solidFill>
                  <a:srgbClr val="00778B"/>
                </a:solidFill>
                <a:effectLst/>
                <a:latin typeface="urw-geometric"/>
                <a:hlinkClick r:id="rId3" tooltip="Petitioning For Approval From BOE to Reinstate Certification"/>
              </a:rPr>
              <a:t>a petition must be made to the BOE</a:t>
            </a:r>
            <a:r>
              <a:rPr lang="en-US" b="0" i="0" dirty="0">
                <a:solidFill>
                  <a:srgbClr val="6E6259"/>
                </a:solidFill>
                <a:effectLst/>
                <a:latin typeface="urw-geometric"/>
              </a:rPr>
              <a:t>, and the BOE must approve reinstatement by a two-thirds vote. In petitioning for reinstatement, the individual has the burden of demonstrating that conditions that led to the revocation have been rectified and that, upon reinstatement, the individual will abide by the ASHA code applicable to them. The individual must also </a:t>
            </a:r>
            <a:r>
              <a:rPr lang="en-US" b="0" i="0" u="none" strike="noStrike" dirty="0">
                <a:solidFill>
                  <a:srgbClr val="00778B"/>
                </a:solidFill>
                <a:effectLst/>
                <a:latin typeface="urw-geometric"/>
                <a:hlinkClick r:id="rId4" tooltip="satisfy all certification standards"/>
              </a:rPr>
              <a:t>satisfy all certification standards</a:t>
            </a:r>
            <a:r>
              <a:rPr lang="en-US" b="0" i="0" dirty="0">
                <a:solidFill>
                  <a:srgbClr val="6E6259"/>
                </a:solidFill>
                <a:effectLst/>
                <a:latin typeface="urw-geometric"/>
              </a:rPr>
              <a:t> and procedures of the Council for Clinical Certification in Audiology and Speech-Language Pathology (CFCC) and/or </a:t>
            </a:r>
            <a:r>
              <a:rPr lang="en-US" b="0" i="0" u="none" strike="noStrike" dirty="0">
                <a:solidFill>
                  <a:srgbClr val="00778B"/>
                </a:solidFill>
                <a:effectLst/>
                <a:latin typeface="urw-geometric"/>
                <a:hlinkClick r:id="rId5" tooltip="MembershipCategories"/>
              </a:rPr>
              <a:t>membership requirements</a:t>
            </a:r>
            <a:r>
              <a:rPr lang="en-US" b="0" i="0" dirty="0">
                <a:solidFill>
                  <a:srgbClr val="6E6259"/>
                </a:solidFill>
                <a:effectLst/>
                <a:latin typeface="urw-geometric"/>
              </a:rPr>
              <a:t> that are in effect at the time of the Reinstatement Order.</a:t>
            </a:r>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19</a:t>
            </a:fld>
            <a:endParaRPr lang="en-US" dirty="0"/>
          </a:p>
        </p:txBody>
      </p:sp>
    </p:spTree>
    <p:extLst>
      <p:ext uri="{BB962C8B-B14F-4D97-AF65-F5344CB8AC3E}">
        <p14:creationId xmlns:p14="http://schemas.microsoft.com/office/powerpoint/2010/main" val="1208897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22</a:t>
            </a:fld>
            <a:endParaRPr lang="en-US" dirty="0"/>
          </a:p>
        </p:txBody>
      </p:sp>
    </p:spTree>
    <p:extLst>
      <p:ext uri="{BB962C8B-B14F-4D97-AF65-F5344CB8AC3E}">
        <p14:creationId xmlns:p14="http://schemas.microsoft.com/office/powerpoint/2010/main" val="205395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Academy Membership Code of Ethics does state the following: PRINCIPLE 6: Members shall comply with the ethical standards of the Academy with regard to public statements or publication. Rule 6a: Individuals shall not misrepresent their educational degrees, training, credentials, or competence. Only degrees earned from regionally accredited institutions in which training was obtained in audiology, or a directly related discipline, may be used in public statements concerning professional services. Rule 6b: Individuals' public statements about professional services, products or research results shall not contain representations or claims that are false, misleading, or deceptive.</a:t>
            </a:r>
          </a:p>
        </p:txBody>
      </p:sp>
      <p:sp>
        <p:nvSpPr>
          <p:cNvPr id="4" name="Slide Number Placeholder 3"/>
          <p:cNvSpPr>
            <a:spLocks noGrp="1"/>
          </p:cNvSpPr>
          <p:nvPr>
            <p:ph type="sldNum" sz="quarter" idx="5"/>
          </p:nvPr>
        </p:nvSpPr>
        <p:spPr/>
        <p:txBody>
          <a:bodyPr/>
          <a:lstStyle/>
          <a:p>
            <a:fld id="{22289C57-55D7-40A4-A101-E74FAC7A092B}" type="slidenum">
              <a:rPr lang="en-US" smtClean="0"/>
              <a:t>23</a:t>
            </a:fld>
            <a:endParaRPr lang="en-US" dirty="0"/>
          </a:p>
        </p:txBody>
      </p:sp>
    </p:spTree>
    <p:extLst>
      <p:ext uri="{BB962C8B-B14F-4D97-AF65-F5344CB8AC3E}">
        <p14:creationId xmlns:p14="http://schemas.microsoft.com/office/powerpoint/2010/main" val="1661158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Audiologists should work within state licensure, local and third-party rules for the delivery of services and any audiological services provided by telehealth should meet standards of care for those services. It is the position of the 3 Approved by the Academy Board of Directors October 2021. 10/2021 American Academy of Audiology that state licensure boards and third-party payers should include audiologists among those providers whose services are deliverable and reimbursable when conducted through telehealth.</a:t>
            </a:r>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25</a:t>
            </a:fld>
            <a:endParaRPr lang="en-US" dirty="0"/>
          </a:p>
        </p:txBody>
      </p:sp>
    </p:spTree>
    <p:extLst>
      <p:ext uri="{BB962C8B-B14F-4D97-AF65-F5344CB8AC3E}">
        <p14:creationId xmlns:p14="http://schemas.microsoft.com/office/powerpoint/2010/main" val="3435893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5628444" y="4434840"/>
            <a:ext cx="5729368" cy="1122202"/>
          </a:xfrm>
        </p:spPr>
        <p:txBody>
          <a:bodyPr/>
          <a:lstStyle/>
          <a:p>
            <a:r>
              <a:rPr lang="en-US" dirty="0"/>
              <a:t>FIFTY SHADES of ETHICS</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5750215" y="5622401"/>
            <a:ext cx="4941770" cy="396660"/>
          </a:xfrm>
        </p:spPr>
        <p:txBody>
          <a:bodyPr>
            <a:normAutofit/>
          </a:bodyPr>
          <a:lstStyle/>
          <a:p>
            <a:r>
              <a:rPr lang="en-US" dirty="0"/>
              <a:t>Christine Louise Stanley, Esq.</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2CD4-732A-43E4-BCB9-CBA2055E0AC6}"/>
              </a:ext>
            </a:extLst>
          </p:cNvPr>
          <p:cNvSpPr>
            <a:spLocks noGrp="1"/>
          </p:cNvSpPr>
          <p:nvPr>
            <p:ph type="title"/>
          </p:nvPr>
        </p:nvSpPr>
        <p:spPr>
          <a:xfrm>
            <a:off x="3622090" y="2800998"/>
            <a:ext cx="7935896" cy="1909763"/>
          </a:xfrm>
        </p:spPr>
        <p:txBody>
          <a:bodyPr>
            <a:normAutofit fontScale="90000"/>
          </a:bodyPr>
          <a:lstStyle/>
          <a:p>
            <a:r>
              <a:rPr lang="en-US" dirty="0"/>
              <a:t>Brennan and colleagues (2006) pointed out that professional organizations and industry have worked from two key assumptions </a:t>
            </a:r>
            <a:br>
              <a:rPr lang="en-US" dirty="0"/>
            </a:br>
            <a:br>
              <a:rPr lang="en-US" dirty="0"/>
            </a:br>
            <a:r>
              <a:rPr lang="en-US" dirty="0"/>
              <a:t>1. “Small” gifts do not significantly influence health care provider behavior </a:t>
            </a:r>
            <a:br>
              <a:rPr lang="en-US" dirty="0"/>
            </a:br>
            <a:br>
              <a:rPr lang="en-US" dirty="0"/>
            </a:br>
            <a:r>
              <a:rPr lang="en-US" dirty="0"/>
              <a:t>2. Disclosing conflict of interest is sufficient to protect the interest of the patient/consumer </a:t>
            </a:r>
          </a:p>
        </p:txBody>
      </p:sp>
      <p:sp>
        <p:nvSpPr>
          <p:cNvPr id="4" name="Date Placeholder 3">
            <a:extLst>
              <a:ext uri="{FF2B5EF4-FFF2-40B4-BE49-F238E27FC236}">
                <a16:creationId xmlns:a16="http://schemas.microsoft.com/office/drawing/2014/main" id="{DA53D834-F1E2-4848-8093-D412A7B081AF}"/>
              </a:ext>
            </a:extLst>
          </p:cNvPr>
          <p:cNvSpPr>
            <a:spLocks noGrp="1"/>
          </p:cNvSpPr>
          <p:nvPr>
            <p:ph type="dt" sz="half" idx="10"/>
          </p:nvPr>
        </p:nvSpPr>
        <p:spPr>
          <a:xfrm>
            <a:off x="4676774" y="6356350"/>
            <a:ext cx="1695450" cy="365125"/>
          </a:xfrm>
        </p:spPr>
        <p:txBody>
          <a:bodyPr/>
          <a:lstStyle/>
          <a:p>
            <a:r>
              <a:rPr lang="en-US" dirty="0"/>
              <a:t>2023</a:t>
            </a:r>
          </a:p>
        </p:txBody>
      </p:sp>
      <p:sp>
        <p:nvSpPr>
          <p:cNvPr id="5" name="Footer Placeholder 4">
            <a:extLst>
              <a:ext uri="{FF2B5EF4-FFF2-40B4-BE49-F238E27FC236}">
                <a16:creationId xmlns:a16="http://schemas.microsoft.com/office/drawing/2014/main" id="{3555A49C-96F4-440D-B89E-A0AE94F70108}"/>
              </a:ext>
            </a:extLst>
          </p:cNvPr>
          <p:cNvSpPr>
            <a:spLocks noGrp="1"/>
          </p:cNvSpPr>
          <p:nvPr>
            <p:ph type="ftr" sz="quarter" idx="11"/>
          </p:nvPr>
        </p:nvSpPr>
        <p:spPr>
          <a:xfrm>
            <a:off x="6743699" y="6356350"/>
            <a:ext cx="2543175" cy="365125"/>
          </a:xfrm>
        </p:spPr>
        <p:txBody>
          <a:bodyPr/>
          <a:lstStyle/>
          <a:p>
            <a:r>
              <a:rPr lang="en-US" dirty="0"/>
              <a:t>FIFTY SHADES OF ETHICS</a:t>
            </a:r>
          </a:p>
        </p:txBody>
      </p:sp>
      <p:sp>
        <p:nvSpPr>
          <p:cNvPr id="6" name="Slide Number Placeholder 5">
            <a:extLst>
              <a:ext uri="{FF2B5EF4-FFF2-40B4-BE49-F238E27FC236}">
                <a16:creationId xmlns:a16="http://schemas.microsoft.com/office/drawing/2014/main" id="{F2A39FA3-9AE3-4689-A469-B7D2DFCCC2D9}"/>
              </a:ext>
            </a:extLst>
          </p:cNvPr>
          <p:cNvSpPr>
            <a:spLocks noGrp="1"/>
          </p:cNvSpPr>
          <p:nvPr>
            <p:ph type="sldNum" sz="quarter" idx="12"/>
          </p:nvPr>
        </p:nvSpPr>
        <p:spPr>
          <a:xfrm>
            <a:off x="9658350" y="6356350"/>
            <a:ext cx="1695450" cy="365125"/>
          </a:xfrm>
        </p:spPr>
        <p:txBody>
          <a:bodyPr/>
          <a:lstStyle/>
          <a:p>
            <a:fld id="{A49DFD55-3C28-40EF-9E31-A92D2E4017FF}" type="slidenum">
              <a:rPr lang="en-US" smtClean="0"/>
              <a:pPr/>
              <a:t>10</a:t>
            </a:fld>
            <a:endParaRPr lang="en-US" dirty="0"/>
          </a:p>
        </p:txBody>
      </p:sp>
    </p:spTree>
    <p:extLst>
      <p:ext uri="{BB962C8B-B14F-4D97-AF65-F5344CB8AC3E}">
        <p14:creationId xmlns:p14="http://schemas.microsoft.com/office/powerpoint/2010/main" val="3589507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892177"/>
            <a:ext cx="8421688" cy="1325563"/>
          </a:xfrm>
        </p:spPr>
        <p:txBody>
          <a:bodyPr/>
          <a:lstStyle/>
          <a:p>
            <a:r>
              <a:rPr lang="en-US" dirty="0"/>
              <a:t>Gifts</a:t>
            </a:r>
          </a:p>
        </p:txBody>
      </p:sp>
      <p:sp>
        <p:nvSpPr>
          <p:cNvPr id="3" name="Text Placeholder 2">
            <a:extLst>
              <a:ext uri="{FF2B5EF4-FFF2-40B4-BE49-F238E27FC236}">
                <a16:creationId xmlns:a16="http://schemas.microsoft.com/office/drawing/2014/main" id="{78BCC184-1096-457B-AB72-BD49E6E54117}"/>
              </a:ext>
            </a:extLst>
          </p:cNvPr>
          <p:cNvSpPr>
            <a:spLocks noGrp="1"/>
          </p:cNvSpPr>
          <p:nvPr>
            <p:ph type="body" idx="1"/>
          </p:nvPr>
        </p:nvSpPr>
        <p:spPr>
          <a:xfrm>
            <a:off x="1228568" y="5084524"/>
            <a:ext cx="2317707" cy="343061"/>
          </a:xfrm>
        </p:spPr>
        <p:txBody>
          <a:bodyPr/>
          <a:lstStyle/>
          <a:p>
            <a:r>
              <a:rPr lang="en-US" dirty="0"/>
              <a:t>CANDY</a:t>
            </a:r>
          </a:p>
        </p:txBody>
      </p:sp>
      <p:sp>
        <p:nvSpPr>
          <p:cNvPr id="8" name="Text Placeholder 7">
            <a:extLst>
              <a:ext uri="{FF2B5EF4-FFF2-40B4-BE49-F238E27FC236}">
                <a16:creationId xmlns:a16="http://schemas.microsoft.com/office/drawing/2014/main" id="{8F0714D4-1A7C-4D7F-A5C0-4F766382B6A9}"/>
              </a:ext>
            </a:extLst>
          </p:cNvPr>
          <p:cNvSpPr>
            <a:spLocks noGrp="1"/>
          </p:cNvSpPr>
          <p:nvPr>
            <p:ph type="body" idx="18"/>
          </p:nvPr>
        </p:nvSpPr>
        <p:spPr>
          <a:xfrm>
            <a:off x="3578300" y="5084524"/>
            <a:ext cx="2330816" cy="343061"/>
          </a:xfrm>
        </p:spPr>
        <p:txBody>
          <a:bodyPr/>
          <a:lstStyle/>
          <a:p>
            <a:r>
              <a:rPr lang="en-US" dirty="0"/>
              <a:t>PSL</a:t>
            </a:r>
          </a:p>
        </p:txBody>
      </p:sp>
      <p:sp>
        <p:nvSpPr>
          <p:cNvPr id="9" name="Text Placeholder 8">
            <a:extLst>
              <a:ext uri="{FF2B5EF4-FFF2-40B4-BE49-F238E27FC236}">
                <a16:creationId xmlns:a16="http://schemas.microsoft.com/office/drawing/2014/main" id="{36AEE506-9967-4592-BC98-D3FD3028A8E5}"/>
              </a:ext>
            </a:extLst>
          </p:cNvPr>
          <p:cNvSpPr>
            <a:spLocks noGrp="1"/>
          </p:cNvSpPr>
          <p:nvPr>
            <p:ph type="body" idx="19"/>
          </p:nvPr>
        </p:nvSpPr>
        <p:spPr>
          <a:xfrm>
            <a:off x="6068964" y="5084524"/>
            <a:ext cx="2317707" cy="343061"/>
          </a:xfrm>
        </p:spPr>
        <p:txBody>
          <a:bodyPr/>
          <a:lstStyle/>
          <a:p>
            <a:r>
              <a:rPr lang="en-US" dirty="0"/>
              <a:t>WALLET</a:t>
            </a:r>
          </a:p>
        </p:txBody>
      </p:sp>
      <p:sp>
        <p:nvSpPr>
          <p:cNvPr id="10" name="Text Placeholder 9">
            <a:extLst>
              <a:ext uri="{FF2B5EF4-FFF2-40B4-BE49-F238E27FC236}">
                <a16:creationId xmlns:a16="http://schemas.microsoft.com/office/drawing/2014/main" id="{F5F1AEEC-D56B-4D10-B1F5-63AA91152B53}"/>
              </a:ext>
            </a:extLst>
          </p:cNvPr>
          <p:cNvSpPr>
            <a:spLocks noGrp="1"/>
          </p:cNvSpPr>
          <p:nvPr>
            <p:ph type="body" idx="20"/>
          </p:nvPr>
        </p:nvSpPr>
        <p:spPr>
          <a:xfrm>
            <a:off x="8488845" y="5084524"/>
            <a:ext cx="2317706" cy="343061"/>
          </a:xfrm>
        </p:spPr>
        <p:txBody>
          <a:bodyPr/>
          <a:lstStyle/>
          <a:p>
            <a:r>
              <a:rPr lang="en-US" dirty="0"/>
              <a:t>TIMESHARE</a:t>
            </a:r>
          </a:p>
        </p:txBody>
      </p:sp>
      <p:sp>
        <p:nvSpPr>
          <p:cNvPr id="23" name="Date Placeholder 22">
            <a:extLst>
              <a:ext uri="{FF2B5EF4-FFF2-40B4-BE49-F238E27FC236}">
                <a16:creationId xmlns:a16="http://schemas.microsoft.com/office/drawing/2014/main" id="{637DEDF5-3FCD-4BC2-86A5-7BE2BF01EA38}"/>
              </a:ext>
            </a:extLst>
          </p:cNvPr>
          <p:cNvSpPr>
            <a:spLocks noGrp="1"/>
          </p:cNvSpPr>
          <p:nvPr>
            <p:ph type="dt" sz="half" idx="10"/>
          </p:nvPr>
        </p:nvSpPr>
        <p:spPr>
          <a:xfrm>
            <a:off x="838200" y="6356350"/>
            <a:ext cx="2743200" cy="365125"/>
          </a:xfrm>
        </p:spPr>
        <p:txBody>
          <a:bodyPr/>
          <a:lstStyle/>
          <a:p>
            <a:r>
              <a:rPr lang="en-US" dirty="0"/>
              <a:t>2023</a:t>
            </a:r>
          </a:p>
        </p:txBody>
      </p:sp>
      <p:sp>
        <p:nvSpPr>
          <p:cNvPr id="24" name="Footer Placeholder 23">
            <a:extLst>
              <a:ext uri="{FF2B5EF4-FFF2-40B4-BE49-F238E27FC236}">
                <a16:creationId xmlns:a16="http://schemas.microsoft.com/office/drawing/2014/main" id="{918C3C97-444D-4600-8553-B9C4C1F8483B}"/>
              </a:ext>
            </a:extLst>
          </p:cNvPr>
          <p:cNvSpPr>
            <a:spLocks noGrp="1"/>
          </p:cNvSpPr>
          <p:nvPr>
            <p:ph type="ftr" sz="quarter" idx="11"/>
          </p:nvPr>
        </p:nvSpPr>
        <p:spPr>
          <a:xfrm>
            <a:off x="4038600" y="6356350"/>
            <a:ext cx="4114800" cy="365125"/>
          </a:xfrm>
        </p:spPr>
        <p:txBody>
          <a:bodyPr/>
          <a:lstStyle/>
          <a:p>
            <a:r>
              <a:rPr lang="en-US" dirty="0"/>
              <a:t>FIFTY SHADES OF ETHICS</a:t>
            </a:r>
          </a:p>
        </p:txBody>
      </p:sp>
      <p:sp>
        <p:nvSpPr>
          <p:cNvPr id="25" name="Slide Number Placeholder 24">
            <a:extLst>
              <a:ext uri="{FF2B5EF4-FFF2-40B4-BE49-F238E27FC236}">
                <a16:creationId xmlns:a16="http://schemas.microsoft.com/office/drawing/2014/main" id="{148E9129-4CC6-47BA-ACD8-2C632A8660E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11</a:t>
            </a:fld>
            <a:endParaRPr lang="en-US" dirty="0"/>
          </a:p>
        </p:txBody>
      </p:sp>
      <p:pic>
        <p:nvPicPr>
          <p:cNvPr id="6" name="Picture Placeholder 5">
            <a:extLst>
              <a:ext uri="{FF2B5EF4-FFF2-40B4-BE49-F238E27FC236}">
                <a16:creationId xmlns:a16="http://schemas.microsoft.com/office/drawing/2014/main" id="{4056984B-7CA8-FA79-3BAA-348B3E16B17A}"/>
              </a:ext>
            </a:extLst>
          </p:cNvPr>
          <p:cNvPicPr>
            <a:picLocks noGrp="1" noChangeAspect="1"/>
          </p:cNvPicPr>
          <p:nvPr>
            <p:ph type="pic" sz="quarter" idx="14"/>
          </p:nvPr>
        </p:nvPicPr>
        <p:blipFill>
          <a:blip r:embed="rId2"/>
          <a:srcRect l="43" r="43"/>
          <a:stretch>
            <a:fillRect/>
          </a:stretch>
        </p:blipFill>
        <p:spPr>
          <a:prstGeom prst="rect">
            <a:avLst/>
          </a:prstGeom>
        </p:spPr>
      </p:pic>
      <p:pic>
        <p:nvPicPr>
          <p:cNvPr id="17" name="Picture Placeholder 16">
            <a:extLst>
              <a:ext uri="{FF2B5EF4-FFF2-40B4-BE49-F238E27FC236}">
                <a16:creationId xmlns:a16="http://schemas.microsoft.com/office/drawing/2014/main" id="{5B188E97-5C33-C299-4907-DD4C73D2CB10}"/>
              </a:ext>
            </a:extLst>
          </p:cNvPr>
          <p:cNvPicPr>
            <a:picLocks noGrp="1" noChangeAspect="1"/>
          </p:cNvPicPr>
          <p:nvPr>
            <p:ph type="pic" sz="quarter" idx="15"/>
          </p:nvPr>
        </p:nvPicPr>
        <p:blipFill>
          <a:blip r:embed="rId3"/>
          <a:srcRect t="9926" b="9926"/>
          <a:stretch>
            <a:fillRect/>
          </a:stretch>
        </p:blipFill>
        <p:spPr>
          <a:prstGeom prst="rect">
            <a:avLst/>
          </a:prstGeom>
        </p:spPr>
      </p:pic>
      <p:pic>
        <p:nvPicPr>
          <p:cNvPr id="29" name="Picture Placeholder 28">
            <a:extLst>
              <a:ext uri="{FF2B5EF4-FFF2-40B4-BE49-F238E27FC236}">
                <a16:creationId xmlns:a16="http://schemas.microsoft.com/office/drawing/2014/main" id="{04255D4F-5493-AFD7-47D5-373C52927773}"/>
              </a:ext>
            </a:extLst>
          </p:cNvPr>
          <p:cNvPicPr>
            <a:picLocks noGrp="1" noChangeAspect="1"/>
          </p:cNvPicPr>
          <p:nvPr>
            <p:ph type="pic" sz="quarter" idx="16"/>
          </p:nvPr>
        </p:nvPicPr>
        <p:blipFill>
          <a:blip r:embed="rId4"/>
          <a:srcRect l="22024" r="22024"/>
          <a:stretch>
            <a:fillRect/>
          </a:stretch>
        </p:blipFill>
        <p:spPr>
          <a:prstGeom prst="rect">
            <a:avLst/>
          </a:prstGeom>
        </p:spPr>
      </p:pic>
      <p:pic>
        <p:nvPicPr>
          <p:cNvPr id="32" name="Picture Placeholder 31">
            <a:extLst>
              <a:ext uri="{FF2B5EF4-FFF2-40B4-BE49-F238E27FC236}">
                <a16:creationId xmlns:a16="http://schemas.microsoft.com/office/drawing/2014/main" id="{717AB705-A774-3B3E-A247-9C805C090C1F}"/>
              </a:ext>
            </a:extLst>
          </p:cNvPr>
          <p:cNvPicPr>
            <a:picLocks noGrp="1" noChangeAspect="1"/>
          </p:cNvPicPr>
          <p:nvPr>
            <p:ph type="pic" sz="quarter" idx="17"/>
          </p:nvPr>
        </p:nvPicPr>
        <p:blipFill>
          <a:blip r:embed="rId5"/>
          <a:srcRect l="15993" r="15993"/>
          <a:stretch>
            <a:fillRect/>
          </a:stretch>
        </p:blipFill>
        <p:spPr>
          <a:prstGeom prst="rect">
            <a:avLst/>
          </a:prstGeom>
        </p:spPr>
      </p:pic>
    </p:spTree>
    <p:extLst>
      <p:ext uri="{BB962C8B-B14F-4D97-AF65-F5344CB8AC3E}">
        <p14:creationId xmlns:p14="http://schemas.microsoft.com/office/powerpoint/2010/main" val="2521610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0014-73D5-419B-8867-972BB18D52D4}"/>
              </a:ext>
            </a:extLst>
          </p:cNvPr>
          <p:cNvSpPr>
            <a:spLocks noGrp="1"/>
          </p:cNvSpPr>
          <p:nvPr>
            <p:ph type="title"/>
          </p:nvPr>
        </p:nvSpPr>
        <p:spPr>
          <a:xfrm>
            <a:off x="2933700" y="892177"/>
            <a:ext cx="8421688" cy="1325563"/>
          </a:xfrm>
        </p:spPr>
        <p:txBody>
          <a:bodyPr/>
          <a:lstStyle/>
          <a:p>
            <a:r>
              <a:rPr lang="en-US" dirty="0"/>
              <a:t>Throwing Shade</a:t>
            </a:r>
          </a:p>
        </p:txBody>
      </p:sp>
      <p:sp>
        <p:nvSpPr>
          <p:cNvPr id="3" name="Text Placeholder 2">
            <a:extLst>
              <a:ext uri="{FF2B5EF4-FFF2-40B4-BE49-F238E27FC236}">
                <a16:creationId xmlns:a16="http://schemas.microsoft.com/office/drawing/2014/main" id="{A45AD8B9-3719-4696-A80F-16A618C5D134}"/>
              </a:ext>
            </a:extLst>
          </p:cNvPr>
          <p:cNvSpPr>
            <a:spLocks noGrp="1"/>
          </p:cNvSpPr>
          <p:nvPr>
            <p:ph type="body" idx="1"/>
          </p:nvPr>
        </p:nvSpPr>
        <p:spPr>
          <a:xfrm>
            <a:off x="3304974" y="1960915"/>
            <a:ext cx="8421688" cy="4075901"/>
          </a:xfrm>
        </p:spPr>
        <p:txBody>
          <a:bodyPr/>
          <a:lstStyle/>
          <a:p>
            <a:pPr algn="just"/>
            <a:r>
              <a:rPr lang="en-US" dirty="0"/>
              <a:t>Social science research suggests that when we are conflicted, we don’t operate in rational ways but we are not cognizant of that </a:t>
            </a:r>
          </a:p>
          <a:p>
            <a:pPr algn="just"/>
            <a:r>
              <a:rPr lang="en-US" dirty="0"/>
              <a:t>Dana and Lowenstein (2003): Individuals have an impulse to reciprocate for even small gifts and that influences a person’s behavior, objectivity, and changes their behavior in light for the gift  </a:t>
            </a:r>
          </a:p>
          <a:p>
            <a:pPr algn="just"/>
            <a:r>
              <a:rPr lang="en-US" dirty="0"/>
              <a:t>Cain et al (2005) suggests that in some cases, reciprocity is the primary motivation for gift giving</a:t>
            </a:r>
          </a:p>
          <a:p>
            <a:pPr algn="just"/>
            <a:r>
              <a:rPr lang="en-US" dirty="0"/>
              <a:t>Clinician decisions are clearly affected by these interactions • (DeAngelis, 2000)</a:t>
            </a:r>
          </a:p>
        </p:txBody>
      </p:sp>
      <p:sp>
        <p:nvSpPr>
          <p:cNvPr id="7" name="Date Placeholder 6">
            <a:extLst>
              <a:ext uri="{FF2B5EF4-FFF2-40B4-BE49-F238E27FC236}">
                <a16:creationId xmlns:a16="http://schemas.microsoft.com/office/drawing/2014/main" id="{B2A46C4A-D036-4440-BB64-6754F4FF27C1}"/>
              </a:ext>
            </a:extLst>
          </p:cNvPr>
          <p:cNvSpPr>
            <a:spLocks noGrp="1"/>
          </p:cNvSpPr>
          <p:nvPr>
            <p:ph type="dt" sz="half" idx="10"/>
          </p:nvPr>
        </p:nvSpPr>
        <p:spPr>
          <a:xfrm>
            <a:off x="838200" y="6356350"/>
            <a:ext cx="2743200" cy="365125"/>
          </a:xfrm>
        </p:spPr>
        <p:txBody>
          <a:bodyPr/>
          <a:lstStyle/>
          <a:p>
            <a:r>
              <a:rPr lang="en-US" dirty="0"/>
              <a:t>2023</a:t>
            </a:r>
          </a:p>
        </p:txBody>
      </p:sp>
      <p:sp>
        <p:nvSpPr>
          <p:cNvPr id="8" name="Footer Placeholder 7">
            <a:extLst>
              <a:ext uri="{FF2B5EF4-FFF2-40B4-BE49-F238E27FC236}">
                <a16:creationId xmlns:a16="http://schemas.microsoft.com/office/drawing/2014/main" id="{905F172A-5D5D-43CD-A187-DA0D303F4144}"/>
              </a:ext>
            </a:extLst>
          </p:cNvPr>
          <p:cNvSpPr>
            <a:spLocks noGrp="1"/>
          </p:cNvSpPr>
          <p:nvPr>
            <p:ph type="ftr" sz="quarter" idx="11"/>
          </p:nvPr>
        </p:nvSpPr>
        <p:spPr>
          <a:xfrm>
            <a:off x="4038600" y="6356350"/>
            <a:ext cx="4114800" cy="365125"/>
          </a:xfrm>
        </p:spPr>
        <p:txBody>
          <a:bodyPr/>
          <a:lstStyle/>
          <a:p>
            <a:r>
              <a:rPr lang="en-US" dirty="0"/>
              <a:t>FIFTY SHADES OF ETHICS</a:t>
            </a:r>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12</a:t>
            </a:fld>
            <a:endParaRPr lang="en-US" dirty="0"/>
          </a:p>
        </p:txBody>
      </p:sp>
    </p:spTree>
    <p:extLst>
      <p:ext uri="{BB962C8B-B14F-4D97-AF65-F5344CB8AC3E}">
        <p14:creationId xmlns:p14="http://schemas.microsoft.com/office/powerpoint/2010/main" val="153257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892177"/>
            <a:ext cx="8421688" cy="1325563"/>
          </a:xfrm>
        </p:spPr>
        <p:txBody>
          <a:bodyPr/>
          <a:lstStyle/>
          <a:p>
            <a:r>
              <a:rPr lang="en-US" dirty="0"/>
              <a:t>Gifts</a:t>
            </a:r>
          </a:p>
        </p:txBody>
      </p:sp>
      <p:sp>
        <p:nvSpPr>
          <p:cNvPr id="3" name="Text Placeholder 2">
            <a:extLst>
              <a:ext uri="{FF2B5EF4-FFF2-40B4-BE49-F238E27FC236}">
                <a16:creationId xmlns:a16="http://schemas.microsoft.com/office/drawing/2014/main" id="{78BCC184-1096-457B-AB72-BD49E6E54117}"/>
              </a:ext>
            </a:extLst>
          </p:cNvPr>
          <p:cNvSpPr>
            <a:spLocks noGrp="1"/>
          </p:cNvSpPr>
          <p:nvPr>
            <p:ph type="body" idx="1"/>
          </p:nvPr>
        </p:nvSpPr>
        <p:spPr>
          <a:xfrm>
            <a:off x="1228568" y="5084524"/>
            <a:ext cx="2317707" cy="343061"/>
          </a:xfrm>
        </p:spPr>
        <p:txBody>
          <a:bodyPr/>
          <a:lstStyle/>
          <a:p>
            <a:r>
              <a:rPr lang="en-US" dirty="0"/>
              <a:t>CANDY</a:t>
            </a:r>
          </a:p>
        </p:txBody>
      </p:sp>
      <p:sp>
        <p:nvSpPr>
          <p:cNvPr id="8" name="Text Placeholder 7">
            <a:extLst>
              <a:ext uri="{FF2B5EF4-FFF2-40B4-BE49-F238E27FC236}">
                <a16:creationId xmlns:a16="http://schemas.microsoft.com/office/drawing/2014/main" id="{8F0714D4-1A7C-4D7F-A5C0-4F766382B6A9}"/>
              </a:ext>
            </a:extLst>
          </p:cNvPr>
          <p:cNvSpPr>
            <a:spLocks noGrp="1"/>
          </p:cNvSpPr>
          <p:nvPr>
            <p:ph type="body" idx="18"/>
          </p:nvPr>
        </p:nvSpPr>
        <p:spPr>
          <a:xfrm>
            <a:off x="3578300" y="5084524"/>
            <a:ext cx="2330816" cy="343061"/>
          </a:xfrm>
        </p:spPr>
        <p:txBody>
          <a:bodyPr/>
          <a:lstStyle/>
          <a:p>
            <a:r>
              <a:rPr lang="en-US" dirty="0"/>
              <a:t>PSL</a:t>
            </a:r>
          </a:p>
        </p:txBody>
      </p:sp>
      <p:sp>
        <p:nvSpPr>
          <p:cNvPr id="9" name="Text Placeholder 8">
            <a:extLst>
              <a:ext uri="{FF2B5EF4-FFF2-40B4-BE49-F238E27FC236}">
                <a16:creationId xmlns:a16="http://schemas.microsoft.com/office/drawing/2014/main" id="{36AEE506-9967-4592-BC98-D3FD3028A8E5}"/>
              </a:ext>
            </a:extLst>
          </p:cNvPr>
          <p:cNvSpPr>
            <a:spLocks noGrp="1"/>
          </p:cNvSpPr>
          <p:nvPr>
            <p:ph type="body" idx="19"/>
          </p:nvPr>
        </p:nvSpPr>
        <p:spPr>
          <a:xfrm>
            <a:off x="6068964" y="5084524"/>
            <a:ext cx="2317707" cy="343061"/>
          </a:xfrm>
        </p:spPr>
        <p:txBody>
          <a:bodyPr/>
          <a:lstStyle/>
          <a:p>
            <a:r>
              <a:rPr lang="en-US" dirty="0"/>
              <a:t>WALLET</a:t>
            </a:r>
          </a:p>
        </p:txBody>
      </p:sp>
      <p:sp>
        <p:nvSpPr>
          <p:cNvPr id="10" name="Text Placeholder 9">
            <a:extLst>
              <a:ext uri="{FF2B5EF4-FFF2-40B4-BE49-F238E27FC236}">
                <a16:creationId xmlns:a16="http://schemas.microsoft.com/office/drawing/2014/main" id="{F5F1AEEC-D56B-4D10-B1F5-63AA91152B53}"/>
              </a:ext>
            </a:extLst>
          </p:cNvPr>
          <p:cNvSpPr>
            <a:spLocks noGrp="1"/>
          </p:cNvSpPr>
          <p:nvPr>
            <p:ph type="body" idx="20"/>
          </p:nvPr>
        </p:nvSpPr>
        <p:spPr>
          <a:xfrm>
            <a:off x="8488845" y="5084524"/>
            <a:ext cx="2317706" cy="343061"/>
          </a:xfrm>
        </p:spPr>
        <p:txBody>
          <a:bodyPr/>
          <a:lstStyle/>
          <a:p>
            <a:r>
              <a:rPr lang="en-US" dirty="0"/>
              <a:t>TIMESHARE</a:t>
            </a:r>
          </a:p>
        </p:txBody>
      </p:sp>
      <p:sp>
        <p:nvSpPr>
          <p:cNvPr id="23" name="Date Placeholder 22">
            <a:extLst>
              <a:ext uri="{FF2B5EF4-FFF2-40B4-BE49-F238E27FC236}">
                <a16:creationId xmlns:a16="http://schemas.microsoft.com/office/drawing/2014/main" id="{637DEDF5-3FCD-4BC2-86A5-7BE2BF01EA38}"/>
              </a:ext>
            </a:extLst>
          </p:cNvPr>
          <p:cNvSpPr>
            <a:spLocks noGrp="1"/>
          </p:cNvSpPr>
          <p:nvPr>
            <p:ph type="dt" sz="half" idx="10"/>
          </p:nvPr>
        </p:nvSpPr>
        <p:spPr>
          <a:xfrm>
            <a:off x="838200" y="6356350"/>
            <a:ext cx="2743200" cy="365125"/>
          </a:xfrm>
        </p:spPr>
        <p:txBody>
          <a:bodyPr/>
          <a:lstStyle/>
          <a:p>
            <a:r>
              <a:rPr lang="en-US" dirty="0"/>
              <a:t>2023</a:t>
            </a:r>
          </a:p>
        </p:txBody>
      </p:sp>
      <p:sp>
        <p:nvSpPr>
          <p:cNvPr id="24" name="Footer Placeholder 23">
            <a:extLst>
              <a:ext uri="{FF2B5EF4-FFF2-40B4-BE49-F238E27FC236}">
                <a16:creationId xmlns:a16="http://schemas.microsoft.com/office/drawing/2014/main" id="{918C3C97-444D-4600-8553-B9C4C1F8483B}"/>
              </a:ext>
            </a:extLst>
          </p:cNvPr>
          <p:cNvSpPr>
            <a:spLocks noGrp="1"/>
          </p:cNvSpPr>
          <p:nvPr>
            <p:ph type="ftr" sz="quarter" idx="11"/>
          </p:nvPr>
        </p:nvSpPr>
        <p:spPr>
          <a:xfrm>
            <a:off x="4038600" y="6356350"/>
            <a:ext cx="4114800" cy="365125"/>
          </a:xfrm>
        </p:spPr>
        <p:txBody>
          <a:bodyPr/>
          <a:lstStyle/>
          <a:p>
            <a:r>
              <a:rPr lang="en-US" dirty="0"/>
              <a:t>FIFTY SHADES OF ETHICS</a:t>
            </a:r>
          </a:p>
        </p:txBody>
      </p:sp>
      <p:sp>
        <p:nvSpPr>
          <p:cNvPr id="25" name="Slide Number Placeholder 24">
            <a:extLst>
              <a:ext uri="{FF2B5EF4-FFF2-40B4-BE49-F238E27FC236}">
                <a16:creationId xmlns:a16="http://schemas.microsoft.com/office/drawing/2014/main" id="{148E9129-4CC6-47BA-ACD8-2C632A8660E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13</a:t>
            </a:fld>
            <a:endParaRPr lang="en-US" dirty="0"/>
          </a:p>
        </p:txBody>
      </p:sp>
      <p:pic>
        <p:nvPicPr>
          <p:cNvPr id="6" name="Picture Placeholder 5">
            <a:extLst>
              <a:ext uri="{FF2B5EF4-FFF2-40B4-BE49-F238E27FC236}">
                <a16:creationId xmlns:a16="http://schemas.microsoft.com/office/drawing/2014/main" id="{4056984B-7CA8-FA79-3BAA-348B3E16B17A}"/>
              </a:ext>
            </a:extLst>
          </p:cNvPr>
          <p:cNvPicPr>
            <a:picLocks noGrp="1" noChangeAspect="1"/>
          </p:cNvPicPr>
          <p:nvPr>
            <p:ph type="pic" sz="quarter" idx="14"/>
          </p:nvPr>
        </p:nvPicPr>
        <p:blipFill>
          <a:blip r:embed="rId3"/>
          <a:srcRect l="43" r="43"/>
          <a:stretch>
            <a:fillRect/>
          </a:stretch>
        </p:blipFill>
        <p:spPr>
          <a:prstGeom prst="rect">
            <a:avLst/>
          </a:prstGeom>
        </p:spPr>
      </p:pic>
      <p:pic>
        <p:nvPicPr>
          <p:cNvPr id="17" name="Picture Placeholder 16">
            <a:extLst>
              <a:ext uri="{FF2B5EF4-FFF2-40B4-BE49-F238E27FC236}">
                <a16:creationId xmlns:a16="http://schemas.microsoft.com/office/drawing/2014/main" id="{5B188E97-5C33-C299-4907-DD4C73D2CB10}"/>
              </a:ext>
            </a:extLst>
          </p:cNvPr>
          <p:cNvPicPr>
            <a:picLocks noGrp="1" noChangeAspect="1"/>
          </p:cNvPicPr>
          <p:nvPr>
            <p:ph type="pic" sz="quarter" idx="15"/>
          </p:nvPr>
        </p:nvPicPr>
        <p:blipFill>
          <a:blip r:embed="rId4"/>
          <a:srcRect t="9926" b="9926"/>
          <a:stretch>
            <a:fillRect/>
          </a:stretch>
        </p:blipFill>
        <p:spPr>
          <a:prstGeom prst="rect">
            <a:avLst/>
          </a:prstGeom>
        </p:spPr>
      </p:pic>
      <p:pic>
        <p:nvPicPr>
          <p:cNvPr id="29" name="Picture Placeholder 28">
            <a:extLst>
              <a:ext uri="{FF2B5EF4-FFF2-40B4-BE49-F238E27FC236}">
                <a16:creationId xmlns:a16="http://schemas.microsoft.com/office/drawing/2014/main" id="{04255D4F-5493-AFD7-47D5-373C52927773}"/>
              </a:ext>
            </a:extLst>
          </p:cNvPr>
          <p:cNvPicPr>
            <a:picLocks noGrp="1" noChangeAspect="1"/>
          </p:cNvPicPr>
          <p:nvPr>
            <p:ph type="pic" sz="quarter" idx="16"/>
          </p:nvPr>
        </p:nvPicPr>
        <p:blipFill>
          <a:blip r:embed="rId5"/>
          <a:srcRect l="22024" r="22024"/>
          <a:stretch>
            <a:fillRect/>
          </a:stretch>
        </p:blipFill>
        <p:spPr>
          <a:prstGeom prst="rect">
            <a:avLst/>
          </a:prstGeom>
        </p:spPr>
      </p:pic>
      <p:pic>
        <p:nvPicPr>
          <p:cNvPr id="32" name="Picture Placeholder 31">
            <a:extLst>
              <a:ext uri="{FF2B5EF4-FFF2-40B4-BE49-F238E27FC236}">
                <a16:creationId xmlns:a16="http://schemas.microsoft.com/office/drawing/2014/main" id="{717AB705-A774-3B3E-A247-9C805C090C1F}"/>
              </a:ext>
            </a:extLst>
          </p:cNvPr>
          <p:cNvPicPr>
            <a:picLocks noGrp="1" noChangeAspect="1"/>
          </p:cNvPicPr>
          <p:nvPr>
            <p:ph type="pic" sz="quarter" idx="17"/>
          </p:nvPr>
        </p:nvPicPr>
        <p:blipFill>
          <a:blip r:embed="rId6"/>
          <a:srcRect l="15993" r="15993"/>
          <a:stretch>
            <a:fillRect/>
          </a:stretch>
        </p:blipFill>
        <p:spPr>
          <a:prstGeom prst="rect">
            <a:avLst/>
          </a:prstGeom>
        </p:spPr>
      </p:pic>
    </p:spTree>
    <p:extLst>
      <p:ext uri="{BB962C8B-B14F-4D97-AF65-F5344CB8AC3E}">
        <p14:creationId xmlns:p14="http://schemas.microsoft.com/office/powerpoint/2010/main" val="1735699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838200" y="365125"/>
            <a:ext cx="10515600" cy="1325563"/>
          </a:xfrm>
        </p:spPr>
        <p:txBody>
          <a:bodyPr/>
          <a:lstStyle/>
          <a:p>
            <a:r>
              <a:rPr lang="en-US" dirty="0"/>
              <a:t>Documentation</a:t>
            </a:r>
          </a:p>
        </p:txBody>
      </p:sp>
      <p:sp>
        <p:nvSpPr>
          <p:cNvPr id="9" name="Date Placeholder 8">
            <a:extLst>
              <a:ext uri="{FF2B5EF4-FFF2-40B4-BE49-F238E27FC236}">
                <a16:creationId xmlns:a16="http://schemas.microsoft.com/office/drawing/2014/main" id="{A672774E-BCBF-4B44-9E79-28E9153ABA7E}"/>
              </a:ext>
            </a:extLst>
          </p:cNvPr>
          <p:cNvSpPr>
            <a:spLocks noGrp="1"/>
          </p:cNvSpPr>
          <p:nvPr>
            <p:ph type="dt" sz="half" idx="10"/>
          </p:nvPr>
        </p:nvSpPr>
        <p:spPr>
          <a:xfrm>
            <a:off x="838200" y="6356350"/>
            <a:ext cx="2743200" cy="365125"/>
          </a:xfrm>
        </p:spPr>
        <p:txBody>
          <a:bodyPr/>
          <a:lstStyle/>
          <a:p>
            <a:r>
              <a:rPr lang="en-US" dirty="0"/>
              <a:t>2023</a:t>
            </a:r>
          </a:p>
        </p:txBody>
      </p:sp>
      <p:sp>
        <p:nvSpPr>
          <p:cNvPr id="10" name="Footer Placeholder 9">
            <a:extLst>
              <a:ext uri="{FF2B5EF4-FFF2-40B4-BE49-F238E27FC236}">
                <a16:creationId xmlns:a16="http://schemas.microsoft.com/office/drawing/2014/main" id="{18FAD6D3-B1FB-463D-87D0-FA9A4AEA13D6}"/>
              </a:ext>
            </a:extLst>
          </p:cNvPr>
          <p:cNvSpPr>
            <a:spLocks noGrp="1"/>
          </p:cNvSpPr>
          <p:nvPr>
            <p:ph type="ftr" sz="quarter" idx="11"/>
          </p:nvPr>
        </p:nvSpPr>
        <p:spPr>
          <a:xfrm>
            <a:off x="4038600" y="6356350"/>
            <a:ext cx="4114800" cy="365125"/>
          </a:xfrm>
        </p:spPr>
        <p:txBody>
          <a:bodyPr/>
          <a:lstStyle/>
          <a:p>
            <a:r>
              <a:rPr lang="en-US" dirty="0"/>
              <a:t>FIFTY SHADES OF ETHICS</a:t>
            </a:r>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14</a:t>
            </a:fld>
            <a:endParaRPr lang="en-US" dirty="0"/>
          </a:p>
        </p:txBody>
      </p:sp>
      <p:sp>
        <p:nvSpPr>
          <p:cNvPr id="5" name="TextBox 4">
            <a:extLst>
              <a:ext uri="{FF2B5EF4-FFF2-40B4-BE49-F238E27FC236}">
                <a16:creationId xmlns:a16="http://schemas.microsoft.com/office/drawing/2014/main" id="{A9BD016D-6A92-7121-5CD1-6A47130BD242}"/>
              </a:ext>
            </a:extLst>
          </p:cNvPr>
          <p:cNvSpPr txBox="1"/>
          <p:nvPr/>
        </p:nvSpPr>
        <p:spPr>
          <a:xfrm>
            <a:off x="1574800" y="2062480"/>
            <a:ext cx="8483600" cy="3693319"/>
          </a:xfrm>
          <a:prstGeom prst="rect">
            <a:avLst/>
          </a:prstGeom>
          <a:noFill/>
        </p:spPr>
        <p:txBody>
          <a:bodyPr wrap="square" rtlCol="0">
            <a:spAutoFit/>
          </a:bodyPr>
          <a:lstStyle/>
          <a:p>
            <a:r>
              <a:rPr lang="en-US" dirty="0"/>
              <a:t>School cuts back on SLPs – Keeps SLP with 16 years of experience BUT that one SLP has to manage 5 districts – 9 schools – 53 children.</a:t>
            </a:r>
          </a:p>
          <a:p>
            <a:endParaRPr lang="en-US" dirty="0"/>
          </a:p>
          <a:p>
            <a:r>
              <a:rPr lang="en-US" dirty="0"/>
              <a:t>SLP sees all the students but is too rushed to take notes – and gets confused as to which notes belong to whom when she finally has time to prepare.</a:t>
            </a:r>
          </a:p>
          <a:p>
            <a:endParaRPr lang="en-US" dirty="0"/>
          </a:p>
          <a:p>
            <a:r>
              <a:rPr lang="en-US" dirty="0"/>
              <a:t>Some of the students receive services they don’t need.</a:t>
            </a:r>
          </a:p>
          <a:p>
            <a:endParaRPr lang="en-US" dirty="0"/>
          </a:p>
          <a:p>
            <a:r>
              <a:rPr lang="en-US" dirty="0"/>
              <a:t>No one dies.</a:t>
            </a:r>
          </a:p>
          <a:p>
            <a:endParaRPr lang="en-US" dirty="0"/>
          </a:p>
          <a:p>
            <a:r>
              <a:rPr lang="en-US" dirty="0"/>
              <a:t>All gets sorted out mid-semester.</a:t>
            </a:r>
          </a:p>
          <a:p>
            <a:endParaRPr lang="en-US" dirty="0"/>
          </a:p>
          <a:p>
            <a:endParaRPr lang="en-US" dirty="0"/>
          </a:p>
        </p:txBody>
      </p:sp>
    </p:spTree>
    <p:extLst>
      <p:ext uri="{BB962C8B-B14F-4D97-AF65-F5344CB8AC3E}">
        <p14:creationId xmlns:p14="http://schemas.microsoft.com/office/powerpoint/2010/main" val="2303579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FEE2D-79E5-4C1D-8BF7-EE619CA7039A}"/>
              </a:ext>
            </a:extLst>
          </p:cNvPr>
          <p:cNvSpPr>
            <a:spLocks noGrp="1"/>
          </p:cNvSpPr>
          <p:nvPr>
            <p:ph type="title"/>
          </p:nvPr>
        </p:nvSpPr>
        <p:spPr>
          <a:xfrm>
            <a:off x="838200" y="365125"/>
            <a:ext cx="10515600" cy="1325563"/>
          </a:xfrm>
        </p:spPr>
        <p:txBody>
          <a:bodyPr/>
          <a:lstStyle/>
          <a:p>
            <a:r>
              <a:rPr lang="en-US" dirty="0"/>
              <a:t>Documentation result</a:t>
            </a:r>
          </a:p>
        </p:txBody>
      </p:sp>
      <p:sp>
        <p:nvSpPr>
          <p:cNvPr id="7" name="Date Placeholder 6">
            <a:extLst>
              <a:ext uri="{FF2B5EF4-FFF2-40B4-BE49-F238E27FC236}">
                <a16:creationId xmlns:a16="http://schemas.microsoft.com/office/drawing/2014/main" id="{E7F1AE66-47AA-4110-86B9-0626D4953989}"/>
              </a:ext>
            </a:extLst>
          </p:cNvPr>
          <p:cNvSpPr>
            <a:spLocks noGrp="1"/>
          </p:cNvSpPr>
          <p:nvPr>
            <p:ph type="dt" sz="half" idx="10"/>
          </p:nvPr>
        </p:nvSpPr>
        <p:spPr>
          <a:xfrm>
            <a:off x="838200" y="6356350"/>
            <a:ext cx="2743200" cy="365125"/>
          </a:xfrm>
        </p:spPr>
        <p:txBody>
          <a:bodyPr/>
          <a:lstStyle/>
          <a:p>
            <a:r>
              <a:rPr lang="en-US" dirty="0"/>
              <a:t>2023</a:t>
            </a:r>
          </a:p>
        </p:txBody>
      </p:sp>
      <p:sp>
        <p:nvSpPr>
          <p:cNvPr id="8" name="Footer Placeholder 7">
            <a:extLst>
              <a:ext uri="{FF2B5EF4-FFF2-40B4-BE49-F238E27FC236}">
                <a16:creationId xmlns:a16="http://schemas.microsoft.com/office/drawing/2014/main" id="{8BA5A93F-DCAE-40B8-8E94-3239A1A6A21A}"/>
              </a:ext>
            </a:extLst>
          </p:cNvPr>
          <p:cNvSpPr>
            <a:spLocks noGrp="1"/>
          </p:cNvSpPr>
          <p:nvPr>
            <p:ph type="ftr" sz="quarter" idx="11"/>
          </p:nvPr>
        </p:nvSpPr>
        <p:spPr>
          <a:xfrm>
            <a:off x="4038600" y="6356350"/>
            <a:ext cx="4114800" cy="365125"/>
          </a:xfrm>
        </p:spPr>
        <p:txBody>
          <a:bodyPr/>
          <a:lstStyle/>
          <a:p>
            <a:r>
              <a:rPr lang="en-US" dirty="0"/>
              <a:t>FIFTY SHADES OF ETHICS</a:t>
            </a:r>
          </a:p>
        </p:txBody>
      </p:sp>
      <p:sp>
        <p:nvSpPr>
          <p:cNvPr id="9" name="Slide Number Placeholder 8">
            <a:extLst>
              <a:ext uri="{FF2B5EF4-FFF2-40B4-BE49-F238E27FC236}">
                <a16:creationId xmlns:a16="http://schemas.microsoft.com/office/drawing/2014/main" id="{03091613-153A-4005-9F4D-2F185AE5F7B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15</a:t>
            </a:fld>
            <a:endParaRPr lang="en-US" dirty="0"/>
          </a:p>
        </p:txBody>
      </p:sp>
      <p:sp>
        <p:nvSpPr>
          <p:cNvPr id="6" name="TextBox 5">
            <a:extLst>
              <a:ext uri="{FF2B5EF4-FFF2-40B4-BE49-F238E27FC236}">
                <a16:creationId xmlns:a16="http://schemas.microsoft.com/office/drawing/2014/main" id="{9CEBA83C-96FD-D492-859F-E8D09953F7B2}"/>
              </a:ext>
            </a:extLst>
          </p:cNvPr>
          <p:cNvSpPr txBox="1"/>
          <p:nvPr/>
        </p:nvSpPr>
        <p:spPr>
          <a:xfrm>
            <a:off x="1422400" y="2001520"/>
            <a:ext cx="9931400" cy="3170099"/>
          </a:xfrm>
          <a:prstGeom prst="rect">
            <a:avLst/>
          </a:prstGeom>
          <a:noFill/>
        </p:spPr>
        <p:txBody>
          <a:bodyPr wrap="square" rtlCol="0">
            <a:spAutoFit/>
          </a:bodyPr>
          <a:lstStyle/>
          <a:p>
            <a:r>
              <a:rPr lang="en-US" sz="2000" dirty="0"/>
              <a:t>BOE Adjudicated Findings: Documentation Lapses </a:t>
            </a:r>
          </a:p>
          <a:p>
            <a:endParaRPr lang="en-US" sz="2000" dirty="0"/>
          </a:p>
          <a:p>
            <a:r>
              <a:rPr lang="en-US" sz="2000" dirty="0"/>
              <a:t>In 2017, the Board imposed Censure on a school based SLP with 26 years of experience who was already publicly disciplined by the South Carolina licensing board, because she failed to properly document and provide services based on students’ IEPs; failed to accurately document therapy sessions; and falsely documented sessions that were not conducted. </a:t>
            </a:r>
          </a:p>
          <a:p>
            <a:endParaRPr lang="en-US" sz="2000" dirty="0"/>
          </a:p>
          <a:p>
            <a:r>
              <a:rPr lang="en-US" sz="2000" dirty="0"/>
              <a:t>Code of Ethics (2010r): I, I-A, I-M, II, III, III-D, IV, IV-E The ASHA Leader, April 2017, 22(11), 63. doi.org/10.1044/leader.AN7.22112017.63</a:t>
            </a:r>
          </a:p>
        </p:txBody>
      </p:sp>
    </p:spTree>
    <p:extLst>
      <p:ext uri="{BB962C8B-B14F-4D97-AF65-F5344CB8AC3E}">
        <p14:creationId xmlns:p14="http://schemas.microsoft.com/office/powerpoint/2010/main" val="2499682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D0E59-4C68-4F87-9821-23C69713D980}"/>
              </a:ext>
            </a:extLst>
          </p:cNvPr>
          <p:cNvSpPr>
            <a:spLocks noGrp="1"/>
          </p:cNvSpPr>
          <p:nvPr>
            <p:ph type="title"/>
          </p:nvPr>
        </p:nvSpPr>
        <p:spPr>
          <a:xfrm>
            <a:off x="1885156" y="892177"/>
            <a:ext cx="8421688" cy="1325563"/>
          </a:xfrm>
        </p:spPr>
        <p:txBody>
          <a:bodyPr/>
          <a:lstStyle/>
          <a:p>
            <a:r>
              <a:rPr lang="en-US" dirty="0"/>
              <a:t>Confidentiality</a:t>
            </a:r>
          </a:p>
        </p:txBody>
      </p:sp>
      <p:sp>
        <p:nvSpPr>
          <p:cNvPr id="56" name="Date Placeholder 55">
            <a:extLst>
              <a:ext uri="{FF2B5EF4-FFF2-40B4-BE49-F238E27FC236}">
                <a16:creationId xmlns:a16="http://schemas.microsoft.com/office/drawing/2014/main" id="{B289356A-BDA0-4234-84F2-9F2F25D0D7BD}"/>
              </a:ext>
            </a:extLst>
          </p:cNvPr>
          <p:cNvSpPr>
            <a:spLocks noGrp="1"/>
          </p:cNvSpPr>
          <p:nvPr>
            <p:ph type="dt" sz="half" idx="10"/>
          </p:nvPr>
        </p:nvSpPr>
        <p:spPr>
          <a:xfrm>
            <a:off x="838200" y="6356350"/>
            <a:ext cx="2743200" cy="365125"/>
          </a:xfrm>
        </p:spPr>
        <p:txBody>
          <a:bodyPr/>
          <a:lstStyle/>
          <a:p>
            <a:r>
              <a:rPr lang="en-US" dirty="0"/>
              <a:t>20XX</a:t>
            </a:r>
          </a:p>
        </p:txBody>
      </p:sp>
      <p:sp>
        <p:nvSpPr>
          <p:cNvPr id="57" name="Footer Placeholder 56">
            <a:extLst>
              <a:ext uri="{FF2B5EF4-FFF2-40B4-BE49-F238E27FC236}">
                <a16:creationId xmlns:a16="http://schemas.microsoft.com/office/drawing/2014/main" id="{3A38BE84-957B-46B9-A315-4B5064DFF1A1}"/>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58" name="Slide Number Placeholder 57">
            <a:extLst>
              <a:ext uri="{FF2B5EF4-FFF2-40B4-BE49-F238E27FC236}">
                <a16:creationId xmlns:a16="http://schemas.microsoft.com/office/drawing/2014/main" id="{E1900601-8B04-4FF3-B06F-6BEFAC6556D3}"/>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16</a:t>
            </a:fld>
            <a:endParaRPr lang="en-US" dirty="0"/>
          </a:p>
        </p:txBody>
      </p:sp>
      <p:sp>
        <p:nvSpPr>
          <p:cNvPr id="326" name="TextBox 325">
            <a:extLst>
              <a:ext uri="{FF2B5EF4-FFF2-40B4-BE49-F238E27FC236}">
                <a16:creationId xmlns:a16="http://schemas.microsoft.com/office/drawing/2014/main" id="{386E320A-7E3D-861D-6EF3-C75163752022}"/>
              </a:ext>
            </a:extLst>
          </p:cNvPr>
          <p:cNvSpPr txBox="1"/>
          <p:nvPr/>
        </p:nvSpPr>
        <p:spPr>
          <a:xfrm>
            <a:off x="1885156" y="1950720"/>
            <a:ext cx="8605520" cy="5078313"/>
          </a:xfrm>
          <a:prstGeom prst="rect">
            <a:avLst/>
          </a:prstGeom>
          <a:noFill/>
        </p:spPr>
        <p:txBody>
          <a:bodyPr wrap="square" rtlCol="0">
            <a:spAutoFit/>
          </a:bodyPr>
          <a:lstStyle/>
          <a:p>
            <a:r>
              <a:rPr lang="en-US" dirty="0"/>
              <a:t>SLP with 21 years of experience is getting to retire and is trying to inspire other folks to get into the field </a:t>
            </a:r>
          </a:p>
          <a:p>
            <a:endParaRPr lang="en-US" dirty="0"/>
          </a:p>
          <a:p>
            <a:r>
              <a:rPr lang="en-US" dirty="0"/>
              <a:t>She goes to career day at university and has a sign up sheet for a presentation on what she does</a:t>
            </a:r>
          </a:p>
          <a:p>
            <a:endParaRPr lang="en-US" dirty="0"/>
          </a:p>
          <a:p>
            <a:r>
              <a:rPr lang="en-US" dirty="0"/>
              <a:t>On the day she is to present – not only do the people who have signed up come, they bring their friends </a:t>
            </a:r>
          </a:p>
          <a:p>
            <a:endParaRPr lang="en-US" dirty="0"/>
          </a:p>
          <a:p>
            <a:r>
              <a:rPr lang="en-US" dirty="0"/>
              <a:t>There is a full house! She is </a:t>
            </a:r>
            <a:r>
              <a:rPr lang="en-US" dirty="0" err="1"/>
              <a:t>sooo</a:t>
            </a:r>
            <a:r>
              <a:rPr lang="en-US" dirty="0"/>
              <a:t> excited!</a:t>
            </a:r>
          </a:p>
          <a:p>
            <a:endParaRPr lang="en-US" dirty="0"/>
          </a:p>
          <a:p>
            <a:r>
              <a:rPr lang="en-US" dirty="0"/>
              <a:t>She plays a video of a student eval and goes through all the steps and how much the student has improved since the evaluation.</a:t>
            </a:r>
          </a:p>
          <a:p>
            <a:endParaRPr lang="en-US" dirty="0"/>
          </a:p>
          <a:p>
            <a:r>
              <a:rPr lang="en-US" dirty="0"/>
              <a:t>The college students are inspired! And go back to university and change their majors accordingly!</a:t>
            </a:r>
          </a:p>
          <a:p>
            <a:endParaRPr lang="en-US" dirty="0"/>
          </a:p>
          <a:p>
            <a:endParaRPr lang="en-US" dirty="0"/>
          </a:p>
        </p:txBody>
      </p:sp>
    </p:spTree>
    <p:extLst>
      <p:ext uri="{BB962C8B-B14F-4D97-AF65-F5344CB8AC3E}">
        <p14:creationId xmlns:p14="http://schemas.microsoft.com/office/powerpoint/2010/main" val="4055079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D0E59-4C68-4F87-9821-23C69713D980}"/>
              </a:ext>
            </a:extLst>
          </p:cNvPr>
          <p:cNvSpPr>
            <a:spLocks noGrp="1"/>
          </p:cNvSpPr>
          <p:nvPr>
            <p:ph type="title"/>
          </p:nvPr>
        </p:nvSpPr>
        <p:spPr>
          <a:xfrm>
            <a:off x="1885156" y="892177"/>
            <a:ext cx="8421688" cy="1325563"/>
          </a:xfrm>
        </p:spPr>
        <p:txBody>
          <a:bodyPr/>
          <a:lstStyle/>
          <a:p>
            <a:r>
              <a:rPr lang="en-US" dirty="0"/>
              <a:t>Confidentiality result</a:t>
            </a:r>
          </a:p>
        </p:txBody>
      </p:sp>
      <p:sp>
        <p:nvSpPr>
          <p:cNvPr id="56" name="Date Placeholder 55">
            <a:extLst>
              <a:ext uri="{FF2B5EF4-FFF2-40B4-BE49-F238E27FC236}">
                <a16:creationId xmlns:a16="http://schemas.microsoft.com/office/drawing/2014/main" id="{B289356A-BDA0-4234-84F2-9F2F25D0D7BD}"/>
              </a:ext>
            </a:extLst>
          </p:cNvPr>
          <p:cNvSpPr>
            <a:spLocks noGrp="1"/>
          </p:cNvSpPr>
          <p:nvPr>
            <p:ph type="dt" sz="half" idx="10"/>
          </p:nvPr>
        </p:nvSpPr>
        <p:spPr>
          <a:xfrm>
            <a:off x="838200" y="6356350"/>
            <a:ext cx="2743200" cy="365125"/>
          </a:xfrm>
        </p:spPr>
        <p:txBody>
          <a:bodyPr/>
          <a:lstStyle/>
          <a:p>
            <a:r>
              <a:rPr lang="en-US" dirty="0"/>
              <a:t>20XX</a:t>
            </a:r>
          </a:p>
        </p:txBody>
      </p:sp>
      <p:sp>
        <p:nvSpPr>
          <p:cNvPr id="57" name="Footer Placeholder 56">
            <a:extLst>
              <a:ext uri="{FF2B5EF4-FFF2-40B4-BE49-F238E27FC236}">
                <a16:creationId xmlns:a16="http://schemas.microsoft.com/office/drawing/2014/main" id="{3A38BE84-957B-46B9-A315-4B5064DFF1A1}"/>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58" name="Slide Number Placeholder 57">
            <a:extLst>
              <a:ext uri="{FF2B5EF4-FFF2-40B4-BE49-F238E27FC236}">
                <a16:creationId xmlns:a16="http://schemas.microsoft.com/office/drawing/2014/main" id="{E1900601-8B04-4FF3-B06F-6BEFAC6556D3}"/>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17</a:t>
            </a:fld>
            <a:endParaRPr lang="en-US" dirty="0"/>
          </a:p>
        </p:txBody>
      </p:sp>
      <p:sp>
        <p:nvSpPr>
          <p:cNvPr id="326" name="TextBox 325">
            <a:extLst>
              <a:ext uri="{FF2B5EF4-FFF2-40B4-BE49-F238E27FC236}">
                <a16:creationId xmlns:a16="http://schemas.microsoft.com/office/drawing/2014/main" id="{386E320A-7E3D-861D-6EF3-C75163752022}"/>
              </a:ext>
            </a:extLst>
          </p:cNvPr>
          <p:cNvSpPr txBox="1"/>
          <p:nvPr/>
        </p:nvSpPr>
        <p:spPr>
          <a:xfrm>
            <a:off x="1991360" y="2397760"/>
            <a:ext cx="8605520" cy="2585323"/>
          </a:xfrm>
          <a:prstGeom prst="rect">
            <a:avLst/>
          </a:prstGeom>
          <a:noFill/>
        </p:spPr>
        <p:txBody>
          <a:bodyPr wrap="square" rtlCol="0">
            <a:spAutoFit/>
          </a:bodyPr>
          <a:lstStyle/>
          <a:p>
            <a:pPr algn="just"/>
            <a:r>
              <a:rPr lang="en-US" dirty="0"/>
              <a:t>BOE Adjudicated Findings: Confidentiality</a:t>
            </a:r>
          </a:p>
          <a:p>
            <a:pPr algn="just"/>
            <a:endParaRPr lang="en-US" dirty="0"/>
          </a:p>
          <a:p>
            <a:pPr algn="just"/>
            <a:r>
              <a:rPr lang="en-US" dirty="0"/>
              <a:t>In 2019, the Board imposed Suspension for 6 months on a school based SLP with 21 years of experience who allowed unauthorized, unidentified, and non-school personnel to view a video of a student as a component of a speech-language evaluation process, thereby violating the IDEA and FERPA. </a:t>
            </a:r>
          </a:p>
          <a:p>
            <a:pPr algn="just"/>
            <a:endParaRPr lang="en-US" dirty="0"/>
          </a:p>
          <a:p>
            <a:pPr algn="just"/>
            <a:r>
              <a:rPr lang="en-US" dirty="0"/>
              <a:t>Code of Ethics (2016): I, I-H, I-O, I-P, IV, IV-</a:t>
            </a:r>
            <a:r>
              <a:rPr lang="en-US" dirty="0" err="1"/>
              <a:t>RThe</a:t>
            </a:r>
            <a:r>
              <a:rPr lang="en-US" dirty="0"/>
              <a:t> ASHA Leader, April 2018, 23(4), 64. doi.org/10.1044/leader.AN6.23042018.64</a:t>
            </a:r>
          </a:p>
        </p:txBody>
      </p:sp>
    </p:spTree>
    <p:extLst>
      <p:ext uri="{BB962C8B-B14F-4D97-AF65-F5344CB8AC3E}">
        <p14:creationId xmlns:p14="http://schemas.microsoft.com/office/powerpoint/2010/main" val="1951154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838200" y="314325"/>
            <a:ext cx="10515600" cy="1325563"/>
          </a:xfrm>
        </p:spPr>
        <p:txBody>
          <a:bodyPr/>
          <a:lstStyle/>
          <a:p>
            <a:r>
              <a:rPr lang="en-US" dirty="0"/>
              <a:t>Client</a:t>
            </a:r>
          </a:p>
        </p:txBody>
      </p:sp>
      <p:sp>
        <p:nvSpPr>
          <p:cNvPr id="6" name="Date Placeholder 5">
            <a:extLst>
              <a:ext uri="{FF2B5EF4-FFF2-40B4-BE49-F238E27FC236}">
                <a16:creationId xmlns:a16="http://schemas.microsoft.com/office/drawing/2014/main" id="{3627CC26-34EF-4BB9-B289-9EC56B07D1E6}"/>
              </a:ext>
            </a:extLst>
          </p:cNvPr>
          <p:cNvSpPr>
            <a:spLocks noGrp="1"/>
          </p:cNvSpPr>
          <p:nvPr>
            <p:ph type="dt" sz="half" idx="10"/>
          </p:nvPr>
        </p:nvSpPr>
        <p:spPr>
          <a:xfrm>
            <a:off x="838200" y="6356350"/>
            <a:ext cx="2743200" cy="365125"/>
          </a:xfrm>
        </p:spPr>
        <p:txBody>
          <a:bodyPr/>
          <a:lstStyle/>
          <a:p>
            <a:r>
              <a:rPr lang="en-US" dirty="0"/>
              <a:t>2023</a:t>
            </a:r>
          </a:p>
        </p:txBody>
      </p:sp>
      <p:sp>
        <p:nvSpPr>
          <p:cNvPr id="7" name="Footer Placeholder 6">
            <a:extLst>
              <a:ext uri="{FF2B5EF4-FFF2-40B4-BE49-F238E27FC236}">
                <a16:creationId xmlns:a16="http://schemas.microsoft.com/office/drawing/2014/main" id="{4E98E6AD-9D37-499C-898E-ED12AC36D31D}"/>
              </a:ext>
            </a:extLst>
          </p:cNvPr>
          <p:cNvSpPr>
            <a:spLocks noGrp="1"/>
          </p:cNvSpPr>
          <p:nvPr>
            <p:ph type="ftr" sz="quarter" idx="11"/>
          </p:nvPr>
        </p:nvSpPr>
        <p:spPr>
          <a:xfrm>
            <a:off x="4038600" y="6356350"/>
            <a:ext cx="4114800" cy="365125"/>
          </a:xfrm>
        </p:spPr>
        <p:txBody>
          <a:bodyPr/>
          <a:lstStyle/>
          <a:p>
            <a:r>
              <a:rPr lang="en-US" dirty="0"/>
              <a:t>FIFTY SHADES OF ETHICS</a:t>
            </a:r>
          </a:p>
        </p:txBody>
      </p:sp>
      <p:sp>
        <p:nvSpPr>
          <p:cNvPr id="8" name="Slide Number Placeholder 7">
            <a:extLst>
              <a:ext uri="{FF2B5EF4-FFF2-40B4-BE49-F238E27FC236}">
                <a16:creationId xmlns:a16="http://schemas.microsoft.com/office/drawing/2014/main" id="{92908AF9-2A07-4B50-BC13-471792106EC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18</a:t>
            </a:fld>
            <a:endParaRPr lang="en-US" dirty="0"/>
          </a:p>
        </p:txBody>
      </p:sp>
      <p:sp>
        <p:nvSpPr>
          <p:cNvPr id="5" name="TextBox 4">
            <a:extLst>
              <a:ext uri="{FF2B5EF4-FFF2-40B4-BE49-F238E27FC236}">
                <a16:creationId xmlns:a16="http://schemas.microsoft.com/office/drawing/2014/main" id="{23B5E3A1-BF10-77A8-74D4-F120C60CCAD8}"/>
              </a:ext>
            </a:extLst>
          </p:cNvPr>
          <p:cNvSpPr txBox="1"/>
          <p:nvPr/>
        </p:nvSpPr>
        <p:spPr>
          <a:xfrm>
            <a:off x="2225040" y="2296160"/>
            <a:ext cx="7630160" cy="3416320"/>
          </a:xfrm>
          <a:prstGeom prst="rect">
            <a:avLst/>
          </a:prstGeom>
          <a:noFill/>
        </p:spPr>
        <p:txBody>
          <a:bodyPr wrap="square" rtlCol="0">
            <a:spAutoFit/>
          </a:bodyPr>
          <a:lstStyle/>
          <a:p>
            <a:r>
              <a:rPr lang="en-US" dirty="0"/>
              <a:t>SLP’s husband got a great job out of state!</a:t>
            </a:r>
          </a:p>
          <a:p>
            <a:endParaRPr lang="en-US" dirty="0"/>
          </a:p>
          <a:p>
            <a:r>
              <a:rPr lang="en-US" dirty="0"/>
              <a:t>SLP gave 12 weeks notice to school and district of the move – so that they could replace him. </a:t>
            </a:r>
          </a:p>
          <a:p>
            <a:endParaRPr lang="en-US" dirty="0"/>
          </a:p>
          <a:p>
            <a:r>
              <a:rPr lang="en-US" dirty="0"/>
              <a:t>School sat on their hands and did not post the job until the last week.</a:t>
            </a:r>
          </a:p>
          <a:p>
            <a:endParaRPr lang="en-US" dirty="0"/>
          </a:p>
          <a:p>
            <a:r>
              <a:rPr lang="en-US" dirty="0"/>
              <a:t>SLP was worried that if he left the students records all summer – someone could view them – resulting in a HIPAA violation.</a:t>
            </a:r>
          </a:p>
          <a:p>
            <a:endParaRPr lang="en-US" dirty="0"/>
          </a:p>
          <a:p>
            <a:r>
              <a:rPr lang="en-US" dirty="0"/>
              <a:t>SLP took the records with him to new state for safe keeping until he could transfer to new SLP</a:t>
            </a:r>
          </a:p>
        </p:txBody>
      </p:sp>
    </p:spTree>
    <p:extLst>
      <p:ext uri="{BB962C8B-B14F-4D97-AF65-F5344CB8AC3E}">
        <p14:creationId xmlns:p14="http://schemas.microsoft.com/office/powerpoint/2010/main" val="3453331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838200" y="314325"/>
            <a:ext cx="10515600" cy="1325563"/>
          </a:xfrm>
        </p:spPr>
        <p:txBody>
          <a:bodyPr/>
          <a:lstStyle/>
          <a:p>
            <a:r>
              <a:rPr lang="en-US" dirty="0"/>
              <a:t>Client</a:t>
            </a:r>
          </a:p>
        </p:txBody>
      </p:sp>
      <p:sp>
        <p:nvSpPr>
          <p:cNvPr id="6" name="Date Placeholder 5">
            <a:extLst>
              <a:ext uri="{FF2B5EF4-FFF2-40B4-BE49-F238E27FC236}">
                <a16:creationId xmlns:a16="http://schemas.microsoft.com/office/drawing/2014/main" id="{3627CC26-34EF-4BB9-B289-9EC56B07D1E6}"/>
              </a:ext>
            </a:extLst>
          </p:cNvPr>
          <p:cNvSpPr>
            <a:spLocks noGrp="1"/>
          </p:cNvSpPr>
          <p:nvPr>
            <p:ph type="dt" sz="half" idx="10"/>
          </p:nvPr>
        </p:nvSpPr>
        <p:spPr>
          <a:xfrm>
            <a:off x="838200" y="6356350"/>
            <a:ext cx="2743200" cy="365125"/>
          </a:xfrm>
        </p:spPr>
        <p:txBody>
          <a:bodyPr/>
          <a:lstStyle/>
          <a:p>
            <a:r>
              <a:rPr lang="en-US" dirty="0"/>
              <a:t>20XX</a:t>
            </a:r>
          </a:p>
        </p:txBody>
      </p:sp>
      <p:sp>
        <p:nvSpPr>
          <p:cNvPr id="7" name="Footer Placeholder 6">
            <a:extLst>
              <a:ext uri="{FF2B5EF4-FFF2-40B4-BE49-F238E27FC236}">
                <a16:creationId xmlns:a16="http://schemas.microsoft.com/office/drawing/2014/main" id="{4E98E6AD-9D37-499C-898E-ED12AC36D31D}"/>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8" name="Slide Number Placeholder 7">
            <a:extLst>
              <a:ext uri="{FF2B5EF4-FFF2-40B4-BE49-F238E27FC236}">
                <a16:creationId xmlns:a16="http://schemas.microsoft.com/office/drawing/2014/main" id="{92908AF9-2A07-4B50-BC13-471792106EC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19</a:t>
            </a:fld>
            <a:endParaRPr lang="en-US" dirty="0"/>
          </a:p>
        </p:txBody>
      </p:sp>
      <p:sp>
        <p:nvSpPr>
          <p:cNvPr id="5" name="TextBox 4">
            <a:extLst>
              <a:ext uri="{FF2B5EF4-FFF2-40B4-BE49-F238E27FC236}">
                <a16:creationId xmlns:a16="http://schemas.microsoft.com/office/drawing/2014/main" id="{23B5E3A1-BF10-77A8-74D4-F120C60CCAD8}"/>
              </a:ext>
            </a:extLst>
          </p:cNvPr>
          <p:cNvSpPr txBox="1"/>
          <p:nvPr/>
        </p:nvSpPr>
        <p:spPr>
          <a:xfrm>
            <a:off x="2225040" y="2296160"/>
            <a:ext cx="7630160" cy="3416320"/>
          </a:xfrm>
          <a:prstGeom prst="rect">
            <a:avLst/>
          </a:prstGeom>
          <a:noFill/>
        </p:spPr>
        <p:txBody>
          <a:bodyPr wrap="square" rtlCol="0">
            <a:spAutoFit/>
          </a:bodyPr>
          <a:lstStyle/>
          <a:p>
            <a:pPr algn="just"/>
            <a:r>
              <a:rPr lang="en-US" dirty="0"/>
              <a:t>BOE Adjudicated Findings: Client abandonment</a:t>
            </a:r>
          </a:p>
          <a:p>
            <a:pPr algn="just"/>
            <a:endParaRPr lang="en-US" dirty="0"/>
          </a:p>
          <a:p>
            <a:pPr algn="just"/>
            <a:r>
              <a:rPr lang="en-US" dirty="0"/>
              <a:t>In 2016, the Board imposed Revocation of Membership and Certification for 36 months on a school based SLP with 12 years of experience who removed from the school without authorization all critical, confidential records of students receiving speech-language services where she was the only SLP, and she subsequently moved all the records out of state which had a negative impact on continuity of services. </a:t>
            </a:r>
          </a:p>
          <a:p>
            <a:pPr algn="just"/>
            <a:endParaRPr lang="en-US" dirty="0"/>
          </a:p>
          <a:p>
            <a:pPr algn="just"/>
            <a:r>
              <a:rPr lang="en-US" dirty="0"/>
              <a:t>Code of Ethics (2010r): I, I-M, I-N, III, III-D, IV, IV-C, IV-E, IV-N The ASHA Leader, November 2016, 21(11), 61 doi.org/10.1044/leader.AN3.21112016.61</a:t>
            </a:r>
          </a:p>
        </p:txBody>
      </p:sp>
    </p:spTree>
    <p:extLst>
      <p:ext uri="{BB962C8B-B14F-4D97-AF65-F5344CB8AC3E}">
        <p14:creationId xmlns:p14="http://schemas.microsoft.com/office/powerpoint/2010/main" val="2896385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333500" y="1020445"/>
            <a:ext cx="2895600" cy="1325563"/>
          </a:xfrm>
        </p:spPr>
        <p:txBody>
          <a:bodyPr/>
          <a:lstStyle/>
          <a:p>
            <a:r>
              <a:rPr lang="en-US" dirty="0"/>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1333500" y="2924175"/>
            <a:ext cx="2895600" cy="2519363"/>
          </a:xfrm>
        </p:spPr>
        <p:txBody>
          <a:bodyPr/>
          <a:lstStyle/>
          <a:p>
            <a:r>
              <a:rPr lang="en-US" dirty="0"/>
              <a:t>Introduction</a:t>
            </a:r>
          </a:p>
          <a:p>
            <a:r>
              <a:rPr lang="en-US" dirty="0"/>
              <a:t>Learning Outcomes</a:t>
            </a:r>
          </a:p>
          <a:p>
            <a:r>
              <a:rPr lang="en-US" dirty="0"/>
              <a:t>Hypotheticals </a:t>
            </a:r>
          </a:p>
          <a:p>
            <a:endParaRPr lang="en-US" dirty="0"/>
          </a:p>
        </p:txBody>
      </p:sp>
      <p:sp>
        <p:nvSpPr>
          <p:cNvPr id="5" name="Date Placeholder 4">
            <a:extLst>
              <a:ext uri="{FF2B5EF4-FFF2-40B4-BE49-F238E27FC236}">
                <a16:creationId xmlns:a16="http://schemas.microsoft.com/office/drawing/2014/main" id="{9AB5BAF8-EA80-4AD4-8D83-5960C299573A}"/>
              </a:ext>
            </a:extLst>
          </p:cNvPr>
          <p:cNvSpPr>
            <a:spLocks noGrp="1"/>
          </p:cNvSpPr>
          <p:nvPr>
            <p:ph type="dt" sz="half" idx="10"/>
          </p:nvPr>
        </p:nvSpPr>
        <p:spPr>
          <a:xfrm>
            <a:off x="1333500" y="6356350"/>
            <a:ext cx="985157" cy="365125"/>
          </a:xfrm>
        </p:spPr>
        <p:txBody>
          <a:bodyPr/>
          <a:lstStyle/>
          <a:p>
            <a:r>
              <a:rPr lang="en-US" dirty="0"/>
              <a:t>20XX</a:t>
            </a:r>
          </a:p>
        </p:txBody>
      </p:sp>
      <p:sp>
        <p:nvSpPr>
          <p:cNvPr id="4" name="Footer Placeholder 3">
            <a:extLst>
              <a:ext uri="{FF2B5EF4-FFF2-40B4-BE49-F238E27FC236}">
                <a16:creationId xmlns:a16="http://schemas.microsoft.com/office/drawing/2014/main" id="{36C19884-873C-4D13-BE6D-318CF07B0D12}"/>
              </a:ext>
            </a:extLst>
          </p:cNvPr>
          <p:cNvSpPr>
            <a:spLocks noGrp="1"/>
          </p:cNvSpPr>
          <p:nvPr>
            <p:ph type="ftr" sz="quarter" idx="11"/>
          </p:nvPr>
        </p:nvSpPr>
        <p:spPr>
          <a:xfrm>
            <a:off x="2669886" y="6356349"/>
            <a:ext cx="2482842"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a:xfrm>
            <a:off x="5536305" y="6356350"/>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D0E59-4C68-4F87-9821-23C69713D980}"/>
              </a:ext>
            </a:extLst>
          </p:cNvPr>
          <p:cNvSpPr>
            <a:spLocks noGrp="1"/>
          </p:cNvSpPr>
          <p:nvPr>
            <p:ph type="title"/>
          </p:nvPr>
        </p:nvSpPr>
        <p:spPr>
          <a:xfrm>
            <a:off x="1885156" y="892177"/>
            <a:ext cx="8421688" cy="1325563"/>
          </a:xfrm>
        </p:spPr>
        <p:txBody>
          <a:bodyPr/>
          <a:lstStyle/>
          <a:p>
            <a:r>
              <a:rPr lang="en-US" dirty="0"/>
              <a:t>HOSPITAL</a:t>
            </a:r>
          </a:p>
        </p:txBody>
      </p:sp>
      <p:sp>
        <p:nvSpPr>
          <p:cNvPr id="56" name="Date Placeholder 55">
            <a:extLst>
              <a:ext uri="{FF2B5EF4-FFF2-40B4-BE49-F238E27FC236}">
                <a16:creationId xmlns:a16="http://schemas.microsoft.com/office/drawing/2014/main" id="{B289356A-BDA0-4234-84F2-9F2F25D0D7BD}"/>
              </a:ext>
            </a:extLst>
          </p:cNvPr>
          <p:cNvSpPr>
            <a:spLocks noGrp="1"/>
          </p:cNvSpPr>
          <p:nvPr>
            <p:ph type="dt" sz="half" idx="10"/>
          </p:nvPr>
        </p:nvSpPr>
        <p:spPr>
          <a:xfrm>
            <a:off x="838200" y="6356350"/>
            <a:ext cx="2743200" cy="365125"/>
          </a:xfrm>
        </p:spPr>
        <p:txBody>
          <a:bodyPr/>
          <a:lstStyle/>
          <a:p>
            <a:r>
              <a:rPr lang="en-US" dirty="0"/>
              <a:t>20XX</a:t>
            </a:r>
          </a:p>
        </p:txBody>
      </p:sp>
      <p:sp>
        <p:nvSpPr>
          <p:cNvPr id="57" name="Footer Placeholder 56">
            <a:extLst>
              <a:ext uri="{FF2B5EF4-FFF2-40B4-BE49-F238E27FC236}">
                <a16:creationId xmlns:a16="http://schemas.microsoft.com/office/drawing/2014/main" id="{3A38BE84-957B-46B9-A315-4B5064DFF1A1}"/>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58" name="Slide Number Placeholder 57">
            <a:extLst>
              <a:ext uri="{FF2B5EF4-FFF2-40B4-BE49-F238E27FC236}">
                <a16:creationId xmlns:a16="http://schemas.microsoft.com/office/drawing/2014/main" id="{E1900601-8B04-4FF3-B06F-6BEFAC6556D3}"/>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20</a:t>
            </a:fld>
            <a:endParaRPr lang="en-US" dirty="0"/>
          </a:p>
        </p:txBody>
      </p:sp>
      <p:sp>
        <p:nvSpPr>
          <p:cNvPr id="326" name="TextBox 325">
            <a:extLst>
              <a:ext uri="{FF2B5EF4-FFF2-40B4-BE49-F238E27FC236}">
                <a16:creationId xmlns:a16="http://schemas.microsoft.com/office/drawing/2014/main" id="{386E320A-7E3D-861D-6EF3-C75163752022}"/>
              </a:ext>
            </a:extLst>
          </p:cNvPr>
          <p:cNvSpPr txBox="1"/>
          <p:nvPr/>
        </p:nvSpPr>
        <p:spPr>
          <a:xfrm>
            <a:off x="1885156" y="1950720"/>
            <a:ext cx="8605520" cy="646331"/>
          </a:xfrm>
          <a:prstGeom prst="rect">
            <a:avLst/>
          </a:prstGeom>
          <a:noFill/>
        </p:spPr>
        <p:txBody>
          <a:bodyPr wrap="square" rtlCol="0">
            <a:spAutoFit/>
          </a:bodyPr>
          <a:lstStyle/>
          <a:p>
            <a:endParaRPr lang="en-US" dirty="0"/>
          </a:p>
          <a:p>
            <a:endParaRPr lang="en-US" dirty="0"/>
          </a:p>
        </p:txBody>
      </p:sp>
      <p:sp>
        <p:nvSpPr>
          <p:cNvPr id="3" name="TextBox 2">
            <a:extLst>
              <a:ext uri="{FF2B5EF4-FFF2-40B4-BE49-F238E27FC236}">
                <a16:creationId xmlns:a16="http://schemas.microsoft.com/office/drawing/2014/main" id="{FEC2C916-B5F3-C715-8654-6950F976A644}"/>
              </a:ext>
            </a:extLst>
          </p:cNvPr>
          <p:cNvSpPr txBox="1"/>
          <p:nvPr/>
        </p:nvSpPr>
        <p:spPr>
          <a:xfrm>
            <a:off x="1513840" y="2397760"/>
            <a:ext cx="9570720" cy="2031325"/>
          </a:xfrm>
          <a:prstGeom prst="rect">
            <a:avLst/>
          </a:prstGeom>
          <a:noFill/>
        </p:spPr>
        <p:txBody>
          <a:bodyPr wrap="square" rtlCol="0">
            <a:spAutoFit/>
          </a:bodyPr>
          <a:lstStyle/>
          <a:p>
            <a:r>
              <a:rPr lang="en-US" dirty="0"/>
              <a:t>Two audiologist who are best friends work at the same hospital. </a:t>
            </a:r>
          </a:p>
          <a:p>
            <a:endParaRPr lang="en-US" dirty="0"/>
          </a:p>
          <a:p>
            <a:r>
              <a:rPr lang="en-US" dirty="0"/>
              <a:t>One audiologist, River, is asymptomatic with COVID but at home until she doesn’t test positive. River does not want her patients to suffer while she is away and she does not want her best friend, Moon, to have to do any extra work.</a:t>
            </a:r>
          </a:p>
          <a:p>
            <a:endParaRPr lang="en-US" dirty="0"/>
          </a:p>
          <a:p>
            <a:r>
              <a:rPr lang="en-US" dirty="0"/>
              <a:t>Moon suggests that she screen shot the charts and send it to River so she can work from bed!  </a:t>
            </a:r>
          </a:p>
        </p:txBody>
      </p:sp>
    </p:spTree>
    <p:extLst>
      <p:ext uri="{BB962C8B-B14F-4D97-AF65-F5344CB8AC3E}">
        <p14:creationId xmlns:p14="http://schemas.microsoft.com/office/powerpoint/2010/main" val="3082532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D0E59-4C68-4F87-9821-23C69713D980}"/>
              </a:ext>
            </a:extLst>
          </p:cNvPr>
          <p:cNvSpPr>
            <a:spLocks noGrp="1"/>
          </p:cNvSpPr>
          <p:nvPr>
            <p:ph type="title"/>
          </p:nvPr>
        </p:nvSpPr>
        <p:spPr>
          <a:xfrm>
            <a:off x="1885156" y="892177"/>
            <a:ext cx="8421688" cy="1325563"/>
          </a:xfrm>
        </p:spPr>
        <p:txBody>
          <a:bodyPr/>
          <a:lstStyle/>
          <a:p>
            <a:r>
              <a:rPr lang="en-US" dirty="0"/>
              <a:t>HOSPITAL RESULTS</a:t>
            </a:r>
          </a:p>
        </p:txBody>
      </p:sp>
      <p:sp>
        <p:nvSpPr>
          <p:cNvPr id="56" name="Date Placeholder 55">
            <a:extLst>
              <a:ext uri="{FF2B5EF4-FFF2-40B4-BE49-F238E27FC236}">
                <a16:creationId xmlns:a16="http://schemas.microsoft.com/office/drawing/2014/main" id="{B289356A-BDA0-4234-84F2-9F2F25D0D7BD}"/>
              </a:ext>
            </a:extLst>
          </p:cNvPr>
          <p:cNvSpPr>
            <a:spLocks noGrp="1"/>
          </p:cNvSpPr>
          <p:nvPr>
            <p:ph type="dt" sz="half" idx="10"/>
          </p:nvPr>
        </p:nvSpPr>
        <p:spPr>
          <a:xfrm>
            <a:off x="838200" y="6356350"/>
            <a:ext cx="2743200" cy="365125"/>
          </a:xfrm>
        </p:spPr>
        <p:txBody>
          <a:bodyPr/>
          <a:lstStyle/>
          <a:p>
            <a:r>
              <a:rPr lang="en-US" dirty="0"/>
              <a:t>20XX</a:t>
            </a:r>
          </a:p>
        </p:txBody>
      </p:sp>
      <p:sp>
        <p:nvSpPr>
          <p:cNvPr id="57" name="Footer Placeholder 56">
            <a:extLst>
              <a:ext uri="{FF2B5EF4-FFF2-40B4-BE49-F238E27FC236}">
                <a16:creationId xmlns:a16="http://schemas.microsoft.com/office/drawing/2014/main" id="{3A38BE84-957B-46B9-A315-4B5064DFF1A1}"/>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58" name="Slide Number Placeholder 57">
            <a:extLst>
              <a:ext uri="{FF2B5EF4-FFF2-40B4-BE49-F238E27FC236}">
                <a16:creationId xmlns:a16="http://schemas.microsoft.com/office/drawing/2014/main" id="{E1900601-8B04-4FF3-B06F-6BEFAC6556D3}"/>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21</a:t>
            </a:fld>
            <a:endParaRPr lang="en-US" dirty="0"/>
          </a:p>
        </p:txBody>
      </p:sp>
      <p:sp>
        <p:nvSpPr>
          <p:cNvPr id="326" name="TextBox 325">
            <a:extLst>
              <a:ext uri="{FF2B5EF4-FFF2-40B4-BE49-F238E27FC236}">
                <a16:creationId xmlns:a16="http://schemas.microsoft.com/office/drawing/2014/main" id="{386E320A-7E3D-861D-6EF3-C75163752022}"/>
              </a:ext>
            </a:extLst>
          </p:cNvPr>
          <p:cNvSpPr txBox="1"/>
          <p:nvPr/>
        </p:nvSpPr>
        <p:spPr>
          <a:xfrm>
            <a:off x="1885156" y="1995505"/>
            <a:ext cx="8605520" cy="4247317"/>
          </a:xfrm>
          <a:prstGeom prst="rect">
            <a:avLst/>
          </a:prstGeom>
          <a:noFill/>
        </p:spPr>
        <p:txBody>
          <a:bodyPr wrap="square" rtlCol="0">
            <a:spAutoFit/>
          </a:bodyPr>
          <a:lstStyle/>
          <a:p>
            <a:pPr algn="just"/>
            <a:r>
              <a:rPr lang="en-US" dirty="0"/>
              <a:t>BOE Adjudicated Findings: Audiology (Hospital) </a:t>
            </a:r>
          </a:p>
          <a:p>
            <a:pPr algn="just"/>
            <a:endParaRPr lang="en-US" dirty="0"/>
          </a:p>
          <a:p>
            <a:pPr algn="just"/>
            <a:r>
              <a:rPr lang="en-US" dirty="0"/>
              <a:t>In 2017, the Board imposed Revocation of Membership and Certification for 20 years on an audiologist who accessed and viewed without authorization electronic health records for patients not on her caseload, captured screenshots of the records, and failed to secure her medical records system user ID and password, resulting in violations of patient privacy and confidentiality necessitating notification of security breach; violated federal regulations, Health Insurance Portability and Accountability Act (HIPAA), hospital policies, and the state licensure law and regulations leading to revocation of her state audiology license; and failed to self report her professional discipline to ASHA Standards and Ethics. </a:t>
            </a:r>
          </a:p>
          <a:p>
            <a:pPr algn="just"/>
            <a:endParaRPr lang="en-US" dirty="0"/>
          </a:p>
          <a:p>
            <a:pPr algn="just"/>
            <a:r>
              <a:rPr lang="en-US" dirty="0"/>
              <a:t>Code of Ethics (2016): I, I-O, I-P, IV, IV-D, IV-P, IV-R, IV-T American Speech-Language-Hearing Association. (2016, November). The ASHA Leader, 21(11), 61. </a:t>
            </a:r>
            <a:r>
              <a:rPr lang="en-US" dirty="0" err="1"/>
              <a:t>doi</a:t>
            </a:r>
            <a:r>
              <a:rPr lang="en-US" dirty="0"/>
              <a:t>/10.1044/leader.an7.22112017.63</a:t>
            </a:r>
          </a:p>
        </p:txBody>
      </p:sp>
    </p:spTree>
    <p:extLst>
      <p:ext uri="{BB962C8B-B14F-4D97-AF65-F5344CB8AC3E}">
        <p14:creationId xmlns:p14="http://schemas.microsoft.com/office/powerpoint/2010/main" val="3906791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838200" y="314325"/>
            <a:ext cx="10515600" cy="1325563"/>
          </a:xfrm>
        </p:spPr>
        <p:txBody>
          <a:bodyPr/>
          <a:lstStyle/>
          <a:p>
            <a:r>
              <a:rPr lang="en-US" dirty="0"/>
              <a:t>DOCTOR </a:t>
            </a:r>
            <a:r>
              <a:rPr lang="en-US" dirty="0" err="1"/>
              <a:t>DOCTOR</a:t>
            </a:r>
            <a:r>
              <a:rPr lang="en-US" dirty="0"/>
              <a:t> </a:t>
            </a:r>
          </a:p>
        </p:txBody>
      </p:sp>
      <p:sp>
        <p:nvSpPr>
          <p:cNvPr id="6" name="Date Placeholder 5">
            <a:extLst>
              <a:ext uri="{FF2B5EF4-FFF2-40B4-BE49-F238E27FC236}">
                <a16:creationId xmlns:a16="http://schemas.microsoft.com/office/drawing/2014/main" id="{3627CC26-34EF-4BB9-B289-9EC56B07D1E6}"/>
              </a:ext>
            </a:extLst>
          </p:cNvPr>
          <p:cNvSpPr>
            <a:spLocks noGrp="1"/>
          </p:cNvSpPr>
          <p:nvPr>
            <p:ph type="dt" sz="half" idx="10"/>
          </p:nvPr>
        </p:nvSpPr>
        <p:spPr>
          <a:xfrm>
            <a:off x="838200" y="6356350"/>
            <a:ext cx="2743200" cy="365125"/>
          </a:xfrm>
        </p:spPr>
        <p:txBody>
          <a:bodyPr/>
          <a:lstStyle/>
          <a:p>
            <a:r>
              <a:rPr lang="en-US" dirty="0"/>
              <a:t>2023</a:t>
            </a:r>
          </a:p>
        </p:txBody>
      </p:sp>
      <p:sp>
        <p:nvSpPr>
          <p:cNvPr id="7" name="Footer Placeholder 6">
            <a:extLst>
              <a:ext uri="{FF2B5EF4-FFF2-40B4-BE49-F238E27FC236}">
                <a16:creationId xmlns:a16="http://schemas.microsoft.com/office/drawing/2014/main" id="{4E98E6AD-9D37-499C-898E-ED12AC36D31D}"/>
              </a:ext>
            </a:extLst>
          </p:cNvPr>
          <p:cNvSpPr>
            <a:spLocks noGrp="1"/>
          </p:cNvSpPr>
          <p:nvPr>
            <p:ph type="ftr" sz="quarter" idx="11"/>
          </p:nvPr>
        </p:nvSpPr>
        <p:spPr>
          <a:xfrm>
            <a:off x="4038600" y="6356350"/>
            <a:ext cx="4114800" cy="365125"/>
          </a:xfrm>
        </p:spPr>
        <p:txBody>
          <a:bodyPr/>
          <a:lstStyle/>
          <a:p>
            <a:r>
              <a:rPr lang="en-US" dirty="0"/>
              <a:t>FIFTY SHADES OF ETHICS</a:t>
            </a:r>
          </a:p>
        </p:txBody>
      </p:sp>
      <p:sp>
        <p:nvSpPr>
          <p:cNvPr id="8" name="Slide Number Placeholder 7">
            <a:extLst>
              <a:ext uri="{FF2B5EF4-FFF2-40B4-BE49-F238E27FC236}">
                <a16:creationId xmlns:a16="http://schemas.microsoft.com/office/drawing/2014/main" id="{92908AF9-2A07-4B50-BC13-471792106EC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22</a:t>
            </a:fld>
            <a:endParaRPr lang="en-US" dirty="0"/>
          </a:p>
        </p:txBody>
      </p:sp>
      <p:sp>
        <p:nvSpPr>
          <p:cNvPr id="5" name="TextBox 4">
            <a:extLst>
              <a:ext uri="{FF2B5EF4-FFF2-40B4-BE49-F238E27FC236}">
                <a16:creationId xmlns:a16="http://schemas.microsoft.com/office/drawing/2014/main" id="{23B5E3A1-BF10-77A8-74D4-F120C60CCAD8}"/>
              </a:ext>
            </a:extLst>
          </p:cNvPr>
          <p:cNvSpPr txBox="1"/>
          <p:nvPr/>
        </p:nvSpPr>
        <p:spPr>
          <a:xfrm>
            <a:off x="2209800" y="2296160"/>
            <a:ext cx="7630160" cy="2585323"/>
          </a:xfrm>
          <a:prstGeom prst="rect">
            <a:avLst/>
          </a:prstGeom>
          <a:noFill/>
        </p:spPr>
        <p:txBody>
          <a:bodyPr wrap="square" rtlCol="0">
            <a:spAutoFit/>
          </a:bodyPr>
          <a:lstStyle/>
          <a:p>
            <a:r>
              <a:rPr lang="en-US" dirty="0"/>
              <a:t>Ariel graduated with her </a:t>
            </a:r>
            <a:r>
              <a:rPr lang="en-US" dirty="0" err="1"/>
              <a:t>Phd</a:t>
            </a:r>
            <a:r>
              <a:rPr lang="en-US" dirty="0"/>
              <a:t> in Audiology in May!!</a:t>
            </a:r>
          </a:p>
          <a:p>
            <a:endParaRPr lang="en-US" dirty="0"/>
          </a:p>
          <a:p>
            <a:r>
              <a:rPr lang="en-US" dirty="0"/>
              <a:t>CONGRATULATIONS ARIEL!!!</a:t>
            </a:r>
          </a:p>
          <a:p>
            <a:endParaRPr lang="en-US" dirty="0"/>
          </a:p>
          <a:p>
            <a:r>
              <a:rPr lang="en-US" dirty="0"/>
              <a:t>She had business cards made that said Dr. Ariel!</a:t>
            </a:r>
          </a:p>
          <a:p>
            <a:endParaRPr lang="en-US" dirty="0"/>
          </a:p>
          <a:p>
            <a:r>
              <a:rPr lang="en-US" dirty="0"/>
              <a:t>WOO!</a:t>
            </a:r>
          </a:p>
          <a:p>
            <a:endParaRPr lang="en-US" dirty="0"/>
          </a:p>
          <a:p>
            <a:endParaRPr lang="en-US" dirty="0"/>
          </a:p>
        </p:txBody>
      </p:sp>
    </p:spTree>
    <p:extLst>
      <p:ext uri="{BB962C8B-B14F-4D97-AF65-F5344CB8AC3E}">
        <p14:creationId xmlns:p14="http://schemas.microsoft.com/office/powerpoint/2010/main" val="501496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838200" y="314325"/>
            <a:ext cx="10515600" cy="1325563"/>
          </a:xfrm>
        </p:spPr>
        <p:txBody>
          <a:bodyPr/>
          <a:lstStyle/>
          <a:p>
            <a:r>
              <a:rPr lang="en-US" dirty="0"/>
              <a:t>DOCTOR </a:t>
            </a:r>
            <a:r>
              <a:rPr lang="en-US" dirty="0" err="1"/>
              <a:t>DOCTOR</a:t>
            </a:r>
            <a:r>
              <a:rPr lang="en-US" dirty="0"/>
              <a:t> </a:t>
            </a:r>
          </a:p>
        </p:txBody>
      </p:sp>
      <p:sp>
        <p:nvSpPr>
          <p:cNvPr id="6" name="Date Placeholder 5">
            <a:extLst>
              <a:ext uri="{FF2B5EF4-FFF2-40B4-BE49-F238E27FC236}">
                <a16:creationId xmlns:a16="http://schemas.microsoft.com/office/drawing/2014/main" id="{3627CC26-34EF-4BB9-B289-9EC56B07D1E6}"/>
              </a:ext>
            </a:extLst>
          </p:cNvPr>
          <p:cNvSpPr>
            <a:spLocks noGrp="1"/>
          </p:cNvSpPr>
          <p:nvPr>
            <p:ph type="dt" sz="half" idx="10"/>
          </p:nvPr>
        </p:nvSpPr>
        <p:spPr>
          <a:xfrm>
            <a:off x="838200" y="6356350"/>
            <a:ext cx="2743200" cy="365125"/>
          </a:xfrm>
        </p:spPr>
        <p:txBody>
          <a:bodyPr/>
          <a:lstStyle/>
          <a:p>
            <a:r>
              <a:rPr lang="en-US" dirty="0"/>
              <a:t>2023</a:t>
            </a:r>
          </a:p>
        </p:txBody>
      </p:sp>
      <p:sp>
        <p:nvSpPr>
          <p:cNvPr id="7" name="Footer Placeholder 6">
            <a:extLst>
              <a:ext uri="{FF2B5EF4-FFF2-40B4-BE49-F238E27FC236}">
                <a16:creationId xmlns:a16="http://schemas.microsoft.com/office/drawing/2014/main" id="{4E98E6AD-9D37-499C-898E-ED12AC36D31D}"/>
              </a:ext>
            </a:extLst>
          </p:cNvPr>
          <p:cNvSpPr>
            <a:spLocks noGrp="1"/>
          </p:cNvSpPr>
          <p:nvPr>
            <p:ph type="ftr" sz="quarter" idx="11"/>
          </p:nvPr>
        </p:nvSpPr>
        <p:spPr>
          <a:xfrm>
            <a:off x="4038600" y="6356350"/>
            <a:ext cx="4114800" cy="365125"/>
          </a:xfrm>
        </p:spPr>
        <p:txBody>
          <a:bodyPr/>
          <a:lstStyle/>
          <a:p>
            <a:r>
              <a:rPr lang="en-US" dirty="0"/>
              <a:t>FIFTY SHADES OF ETHICS</a:t>
            </a:r>
          </a:p>
        </p:txBody>
      </p:sp>
      <p:sp>
        <p:nvSpPr>
          <p:cNvPr id="8" name="Slide Number Placeholder 7">
            <a:extLst>
              <a:ext uri="{FF2B5EF4-FFF2-40B4-BE49-F238E27FC236}">
                <a16:creationId xmlns:a16="http://schemas.microsoft.com/office/drawing/2014/main" id="{92908AF9-2A07-4B50-BC13-471792106EC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23</a:t>
            </a:fld>
            <a:endParaRPr lang="en-US" dirty="0"/>
          </a:p>
        </p:txBody>
      </p:sp>
      <p:sp>
        <p:nvSpPr>
          <p:cNvPr id="5" name="TextBox 4">
            <a:extLst>
              <a:ext uri="{FF2B5EF4-FFF2-40B4-BE49-F238E27FC236}">
                <a16:creationId xmlns:a16="http://schemas.microsoft.com/office/drawing/2014/main" id="{23B5E3A1-BF10-77A8-74D4-F120C60CCAD8}"/>
              </a:ext>
            </a:extLst>
          </p:cNvPr>
          <p:cNvSpPr txBox="1"/>
          <p:nvPr/>
        </p:nvSpPr>
        <p:spPr>
          <a:xfrm>
            <a:off x="526471" y="1720840"/>
            <a:ext cx="11342255" cy="3416320"/>
          </a:xfrm>
          <a:prstGeom prst="rect">
            <a:avLst/>
          </a:prstGeom>
          <a:noFill/>
        </p:spPr>
        <p:txBody>
          <a:bodyPr wrap="square" rtlCol="0">
            <a:spAutoFit/>
          </a:bodyPr>
          <a:lstStyle/>
          <a:p>
            <a:r>
              <a:rPr lang="en-US" dirty="0"/>
              <a:t>The American Academy of Audiology recommends that, in printed media such as on business cards, in letterhead and advertisements, audiologists with doctoral degrees in audiology or a directly relevant area refer to themselves in one of the following manners: </a:t>
            </a:r>
          </a:p>
          <a:p>
            <a:endParaRPr lang="en-US" dirty="0"/>
          </a:p>
          <a:p>
            <a:pPr algn="ctr"/>
            <a:r>
              <a:rPr lang="en-US" dirty="0"/>
              <a:t>Jane Doe, </a:t>
            </a:r>
            <a:r>
              <a:rPr lang="en-US" dirty="0" err="1"/>
              <a:t>AuD</a:t>
            </a:r>
            <a:r>
              <a:rPr lang="en-US" dirty="0"/>
              <a:t>, Doctor of Audiology </a:t>
            </a:r>
          </a:p>
          <a:p>
            <a:pPr algn="ctr"/>
            <a:r>
              <a:rPr lang="en-US" dirty="0"/>
              <a:t>Jane Doe, </a:t>
            </a:r>
            <a:r>
              <a:rPr lang="en-US" dirty="0" err="1"/>
              <a:t>AuD</a:t>
            </a:r>
            <a:r>
              <a:rPr lang="en-US" dirty="0"/>
              <a:t> </a:t>
            </a:r>
          </a:p>
          <a:p>
            <a:pPr algn="ctr"/>
            <a:r>
              <a:rPr lang="en-US" dirty="0"/>
              <a:t>Jane Doe, PhD, </a:t>
            </a:r>
          </a:p>
          <a:p>
            <a:pPr algn="ctr"/>
            <a:r>
              <a:rPr lang="en-US" dirty="0"/>
              <a:t>Audiologist Jane Doe, PhD </a:t>
            </a:r>
          </a:p>
          <a:p>
            <a:pPr algn="ctr"/>
            <a:r>
              <a:rPr lang="en-US" dirty="0"/>
              <a:t>Dr. Jane Doe, Audiologist </a:t>
            </a:r>
          </a:p>
          <a:p>
            <a:endParaRPr lang="en-US" dirty="0"/>
          </a:p>
          <a:p>
            <a:r>
              <a:rPr lang="en-US" dirty="0"/>
              <a:t>Members are advised to check applicable state laws, including licensure laws, before referring to themselves in writing in another manner or using other terminology, such as Dr. Doe, without further designation of degree. </a:t>
            </a:r>
          </a:p>
        </p:txBody>
      </p:sp>
    </p:spTree>
    <p:extLst>
      <p:ext uri="{BB962C8B-B14F-4D97-AF65-F5344CB8AC3E}">
        <p14:creationId xmlns:p14="http://schemas.microsoft.com/office/powerpoint/2010/main" val="2810228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D0E59-4C68-4F87-9821-23C69713D980}"/>
              </a:ext>
            </a:extLst>
          </p:cNvPr>
          <p:cNvSpPr>
            <a:spLocks noGrp="1"/>
          </p:cNvSpPr>
          <p:nvPr>
            <p:ph type="title"/>
          </p:nvPr>
        </p:nvSpPr>
        <p:spPr>
          <a:xfrm>
            <a:off x="1885156" y="892177"/>
            <a:ext cx="8421688" cy="1325563"/>
          </a:xfrm>
        </p:spPr>
        <p:txBody>
          <a:bodyPr/>
          <a:lstStyle/>
          <a:p>
            <a:r>
              <a:rPr lang="en-US" dirty="0"/>
              <a:t>TELEHEALTH</a:t>
            </a:r>
          </a:p>
        </p:txBody>
      </p:sp>
      <p:sp>
        <p:nvSpPr>
          <p:cNvPr id="56" name="Date Placeholder 55">
            <a:extLst>
              <a:ext uri="{FF2B5EF4-FFF2-40B4-BE49-F238E27FC236}">
                <a16:creationId xmlns:a16="http://schemas.microsoft.com/office/drawing/2014/main" id="{B289356A-BDA0-4234-84F2-9F2F25D0D7BD}"/>
              </a:ext>
            </a:extLst>
          </p:cNvPr>
          <p:cNvSpPr>
            <a:spLocks noGrp="1"/>
          </p:cNvSpPr>
          <p:nvPr>
            <p:ph type="dt" sz="half" idx="10"/>
          </p:nvPr>
        </p:nvSpPr>
        <p:spPr>
          <a:xfrm>
            <a:off x="838200" y="6356350"/>
            <a:ext cx="2743200" cy="365125"/>
          </a:xfrm>
        </p:spPr>
        <p:txBody>
          <a:bodyPr/>
          <a:lstStyle/>
          <a:p>
            <a:r>
              <a:rPr lang="en-US" dirty="0"/>
              <a:t>20XX</a:t>
            </a:r>
          </a:p>
        </p:txBody>
      </p:sp>
      <p:sp>
        <p:nvSpPr>
          <p:cNvPr id="57" name="Footer Placeholder 56">
            <a:extLst>
              <a:ext uri="{FF2B5EF4-FFF2-40B4-BE49-F238E27FC236}">
                <a16:creationId xmlns:a16="http://schemas.microsoft.com/office/drawing/2014/main" id="{3A38BE84-957B-46B9-A315-4B5064DFF1A1}"/>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58" name="Slide Number Placeholder 57">
            <a:extLst>
              <a:ext uri="{FF2B5EF4-FFF2-40B4-BE49-F238E27FC236}">
                <a16:creationId xmlns:a16="http://schemas.microsoft.com/office/drawing/2014/main" id="{E1900601-8B04-4FF3-B06F-6BEFAC6556D3}"/>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24</a:t>
            </a:fld>
            <a:endParaRPr lang="en-US" dirty="0"/>
          </a:p>
        </p:txBody>
      </p:sp>
      <p:sp>
        <p:nvSpPr>
          <p:cNvPr id="326" name="TextBox 325">
            <a:extLst>
              <a:ext uri="{FF2B5EF4-FFF2-40B4-BE49-F238E27FC236}">
                <a16:creationId xmlns:a16="http://schemas.microsoft.com/office/drawing/2014/main" id="{386E320A-7E3D-861D-6EF3-C75163752022}"/>
              </a:ext>
            </a:extLst>
          </p:cNvPr>
          <p:cNvSpPr txBox="1"/>
          <p:nvPr/>
        </p:nvSpPr>
        <p:spPr>
          <a:xfrm>
            <a:off x="1885156" y="1950720"/>
            <a:ext cx="8605520" cy="646331"/>
          </a:xfrm>
          <a:prstGeom prst="rect">
            <a:avLst/>
          </a:prstGeom>
          <a:noFill/>
        </p:spPr>
        <p:txBody>
          <a:bodyPr wrap="square" rtlCol="0">
            <a:spAutoFit/>
          </a:bodyPr>
          <a:lstStyle/>
          <a:p>
            <a:endParaRPr lang="en-US" dirty="0"/>
          </a:p>
          <a:p>
            <a:endParaRPr lang="en-US" dirty="0"/>
          </a:p>
        </p:txBody>
      </p:sp>
      <p:sp>
        <p:nvSpPr>
          <p:cNvPr id="3" name="TextBox 2">
            <a:extLst>
              <a:ext uri="{FF2B5EF4-FFF2-40B4-BE49-F238E27FC236}">
                <a16:creationId xmlns:a16="http://schemas.microsoft.com/office/drawing/2014/main" id="{FEC2C916-B5F3-C715-8654-6950F976A644}"/>
              </a:ext>
            </a:extLst>
          </p:cNvPr>
          <p:cNvSpPr txBox="1"/>
          <p:nvPr/>
        </p:nvSpPr>
        <p:spPr>
          <a:xfrm>
            <a:off x="1402556" y="2412385"/>
            <a:ext cx="9570720" cy="2031325"/>
          </a:xfrm>
          <a:prstGeom prst="rect">
            <a:avLst/>
          </a:prstGeom>
          <a:noFill/>
        </p:spPr>
        <p:txBody>
          <a:bodyPr wrap="square" rtlCol="0">
            <a:spAutoFit/>
          </a:bodyPr>
          <a:lstStyle/>
          <a:p>
            <a:r>
              <a:rPr lang="en-US" dirty="0"/>
              <a:t>Andrea a new patient has asked to meet with her new audiologist Jacob over zoom because she doesn’t want to waste time driving across town.</a:t>
            </a:r>
          </a:p>
          <a:p>
            <a:endParaRPr lang="en-US" dirty="0"/>
          </a:p>
          <a:p>
            <a:r>
              <a:rPr lang="en-US" dirty="0"/>
              <a:t>COVID is over says Audiologist Jacob – to provide the best care I really need to see my patients in person – there’s to much possibility of error with background noise and distractions </a:t>
            </a:r>
          </a:p>
          <a:p>
            <a:endParaRPr lang="en-US" dirty="0"/>
          </a:p>
          <a:p>
            <a:r>
              <a:rPr lang="en-US" dirty="0"/>
              <a:t>Andrea is disappointed</a:t>
            </a:r>
          </a:p>
        </p:txBody>
      </p:sp>
    </p:spTree>
    <p:extLst>
      <p:ext uri="{BB962C8B-B14F-4D97-AF65-F5344CB8AC3E}">
        <p14:creationId xmlns:p14="http://schemas.microsoft.com/office/powerpoint/2010/main" val="1285948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D0E59-4C68-4F87-9821-23C69713D980}"/>
              </a:ext>
            </a:extLst>
          </p:cNvPr>
          <p:cNvSpPr>
            <a:spLocks noGrp="1"/>
          </p:cNvSpPr>
          <p:nvPr>
            <p:ph type="title"/>
          </p:nvPr>
        </p:nvSpPr>
        <p:spPr>
          <a:xfrm>
            <a:off x="1885156" y="892177"/>
            <a:ext cx="8421688" cy="1325563"/>
          </a:xfrm>
        </p:spPr>
        <p:txBody>
          <a:bodyPr/>
          <a:lstStyle/>
          <a:p>
            <a:r>
              <a:rPr lang="en-US" dirty="0"/>
              <a:t>TELEHEALTH RESULTS</a:t>
            </a:r>
          </a:p>
        </p:txBody>
      </p:sp>
      <p:sp>
        <p:nvSpPr>
          <p:cNvPr id="56" name="Date Placeholder 55">
            <a:extLst>
              <a:ext uri="{FF2B5EF4-FFF2-40B4-BE49-F238E27FC236}">
                <a16:creationId xmlns:a16="http://schemas.microsoft.com/office/drawing/2014/main" id="{B289356A-BDA0-4234-84F2-9F2F25D0D7BD}"/>
              </a:ext>
            </a:extLst>
          </p:cNvPr>
          <p:cNvSpPr>
            <a:spLocks noGrp="1"/>
          </p:cNvSpPr>
          <p:nvPr>
            <p:ph type="dt" sz="half" idx="10"/>
          </p:nvPr>
        </p:nvSpPr>
        <p:spPr>
          <a:xfrm>
            <a:off x="838200" y="6356350"/>
            <a:ext cx="2743200" cy="365125"/>
          </a:xfrm>
        </p:spPr>
        <p:txBody>
          <a:bodyPr/>
          <a:lstStyle/>
          <a:p>
            <a:r>
              <a:rPr lang="en-US" dirty="0"/>
              <a:t>20XX</a:t>
            </a:r>
          </a:p>
        </p:txBody>
      </p:sp>
      <p:sp>
        <p:nvSpPr>
          <p:cNvPr id="57" name="Footer Placeholder 56">
            <a:extLst>
              <a:ext uri="{FF2B5EF4-FFF2-40B4-BE49-F238E27FC236}">
                <a16:creationId xmlns:a16="http://schemas.microsoft.com/office/drawing/2014/main" id="{3A38BE84-957B-46B9-A315-4B5064DFF1A1}"/>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58" name="Slide Number Placeholder 57">
            <a:extLst>
              <a:ext uri="{FF2B5EF4-FFF2-40B4-BE49-F238E27FC236}">
                <a16:creationId xmlns:a16="http://schemas.microsoft.com/office/drawing/2014/main" id="{E1900601-8B04-4FF3-B06F-6BEFAC6556D3}"/>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25</a:t>
            </a:fld>
            <a:endParaRPr lang="en-US" dirty="0"/>
          </a:p>
        </p:txBody>
      </p:sp>
      <p:sp>
        <p:nvSpPr>
          <p:cNvPr id="326" name="TextBox 325">
            <a:extLst>
              <a:ext uri="{FF2B5EF4-FFF2-40B4-BE49-F238E27FC236}">
                <a16:creationId xmlns:a16="http://schemas.microsoft.com/office/drawing/2014/main" id="{386E320A-7E3D-861D-6EF3-C75163752022}"/>
              </a:ext>
            </a:extLst>
          </p:cNvPr>
          <p:cNvSpPr txBox="1"/>
          <p:nvPr/>
        </p:nvSpPr>
        <p:spPr>
          <a:xfrm>
            <a:off x="1885156" y="1950720"/>
            <a:ext cx="8605520" cy="646331"/>
          </a:xfrm>
          <a:prstGeom prst="rect">
            <a:avLst/>
          </a:prstGeom>
          <a:noFill/>
        </p:spPr>
        <p:txBody>
          <a:bodyPr wrap="square" rtlCol="0">
            <a:spAutoFit/>
          </a:bodyPr>
          <a:lstStyle/>
          <a:p>
            <a:endParaRPr lang="en-US" dirty="0"/>
          </a:p>
          <a:p>
            <a:endParaRPr lang="en-US" dirty="0"/>
          </a:p>
        </p:txBody>
      </p:sp>
      <p:sp>
        <p:nvSpPr>
          <p:cNvPr id="3" name="TextBox 2">
            <a:extLst>
              <a:ext uri="{FF2B5EF4-FFF2-40B4-BE49-F238E27FC236}">
                <a16:creationId xmlns:a16="http://schemas.microsoft.com/office/drawing/2014/main" id="{FEC2C916-B5F3-C715-8654-6950F976A644}"/>
              </a:ext>
            </a:extLst>
          </p:cNvPr>
          <p:cNvSpPr txBox="1"/>
          <p:nvPr/>
        </p:nvSpPr>
        <p:spPr>
          <a:xfrm>
            <a:off x="1310640" y="2112231"/>
            <a:ext cx="9570720" cy="2585323"/>
          </a:xfrm>
          <a:prstGeom prst="rect">
            <a:avLst/>
          </a:prstGeom>
          <a:noFill/>
        </p:spPr>
        <p:txBody>
          <a:bodyPr wrap="square" rtlCol="0">
            <a:spAutoFit/>
          </a:bodyPr>
          <a:lstStyle/>
          <a:p>
            <a:pPr algn="just"/>
            <a:r>
              <a:rPr lang="en-US" dirty="0"/>
              <a:t>It is the position of the American Academy of Audiology that audiologists should provide the full range of telehealth options for the delivery of audiologic services as allowed by state licensure. </a:t>
            </a:r>
          </a:p>
          <a:p>
            <a:pPr algn="just"/>
            <a:endParaRPr lang="en-US" dirty="0"/>
          </a:p>
          <a:p>
            <a:pPr algn="just"/>
            <a:r>
              <a:rPr lang="en-US" dirty="0"/>
              <a:t>The full scope of audiological services includes services associated with the screening, assessment, and treatment of hearing loss and auditory system disorders; the delivery, follow-up, and monitoring of hearing devices; assessment and treatment of vestibular and balance disorders; consultations with other health-care professionals; and remote service delivery.</a:t>
            </a:r>
          </a:p>
          <a:p>
            <a:pPr algn="just"/>
            <a:endParaRPr lang="en-US" dirty="0"/>
          </a:p>
        </p:txBody>
      </p:sp>
    </p:spTree>
    <p:extLst>
      <p:ext uri="{BB962C8B-B14F-4D97-AF65-F5344CB8AC3E}">
        <p14:creationId xmlns:p14="http://schemas.microsoft.com/office/powerpoint/2010/main" val="2769223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0014-73D5-419B-8867-972BB18D52D4}"/>
              </a:ext>
            </a:extLst>
          </p:cNvPr>
          <p:cNvSpPr>
            <a:spLocks noGrp="1"/>
          </p:cNvSpPr>
          <p:nvPr>
            <p:ph type="title"/>
          </p:nvPr>
        </p:nvSpPr>
        <p:spPr>
          <a:xfrm>
            <a:off x="2933700" y="892177"/>
            <a:ext cx="8421688" cy="1325563"/>
          </a:xfrm>
        </p:spPr>
        <p:txBody>
          <a:bodyPr/>
          <a:lstStyle/>
          <a:p>
            <a:r>
              <a:rPr lang="en-US" dirty="0"/>
              <a:t>Ethics Chart</a:t>
            </a:r>
          </a:p>
        </p:txBody>
      </p:sp>
      <p:sp>
        <p:nvSpPr>
          <p:cNvPr id="7" name="Date Placeholder 6">
            <a:extLst>
              <a:ext uri="{FF2B5EF4-FFF2-40B4-BE49-F238E27FC236}">
                <a16:creationId xmlns:a16="http://schemas.microsoft.com/office/drawing/2014/main" id="{B2A46C4A-D036-4440-BB64-6754F4FF27C1}"/>
              </a:ext>
            </a:extLst>
          </p:cNvPr>
          <p:cNvSpPr>
            <a:spLocks noGrp="1"/>
          </p:cNvSpPr>
          <p:nvPr>
            <p:ph type="dt" sz="half" idx="10"/>
          </p:nvPr>
        </p:nvSpPr>
        <p:spPr>
          <a:xfrm>
            <a:off x="838200" y="6356350"/>
            <a:ext cx="2743200" cy="365125"/>
          </a:xfrm>
        </p:spPr>
        <p:txBody>
          <a:bodyPr/>
          <a:lstStyle/>
          <a:p>
            <a:r>
              <a:rPr lang="en-US" dirty="0"/>
              <a:t>2023</a:t>
            </a:r>
          </a:p>
        </p:txBody>
      </p:sp>
      <p:sp>
        <p:nvSpPr>
          <p:cNvPr id="8" name="Footer Placeholder 7">
            <a:extLst>
              <a:ext uri="{FF2B5EF4-FFF2-40B4-BE49-F238E27FC236}">
                <a16:creationId xmlns:a16="http://schemas.microsoft.com/office/drawing/2014/main" id="{905F172A-5D5D-43CD-A187-DA0D303F4144}"/>
              </a:ext>
            </a:extLst>
          </p:cNvPr>
          <p:cNvSpPr>
            <a:spLocks noGrp="1"/>
          </p:cNvSpPr>
          <p:nvPr>
            <p:ph type="ftr" sz="quarter" idx="11"/>
          </p:nvPr>
        </p:nvSpPr>
        <p:spPr>
          <a:xfrm>
            <a:off x="4038600" y="6356350"/>
            <a:ext cx="4114800" cy="365125"/>
          </a:xfrm>
        </p:spPr>
        <p:txBody>
          <a:bodyPr/>
          <a:lstStyle/>
          <a:p>
            <a:r>
              <a:rPr lang="en-US" dirty="0"/>
              <a:t>FIFTY SHADES OF ETHICS</a:t>
            </a:r>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26</a:t>
            </a:fld>
            <a:endParaRPr lang="en-US" dirty="0"/>
          </a:p>
        </p:txBody>
      </p:sp>
      <p:pic>
        <p:nvPicPr>
          <p:cNvPr id="5" name="Picture 4">
            <a:extLst>
              <a:ext uri="{FF2B5EF4-FFF2-40B4-BE49-F238E27FC236}">
                <a16:creationId xmlns:a16="http://schemas.microsoft.com/office/drawing/2014/main" id="{B0B586F9-76A4-D3EA-44B4-707CD07A22C6}"/>
              </a:ext>
            </a:extLst>
          </p:cNvPr>
          <p:cNvPicPr>
            <a:picLocks noChangeAspect="1"/>
          </p:cNvPicPr>
          <p:nvPr/>
        </p:nvPicPr>
        <p:blipFill rotWithShape="1">
          <a:blip r:embed="rId3"/>
          <a:srcRect l="23409" t="38895" r="25606" b="20742"/>
          <a:stretch/>
        </p:blipFill>
        <p:spPr>
          <a:xfrm>
            <a:off x="2007860" y="2108697"/>
            <a:ext cx="9020358" cy="4016890"/>
          </a:xfrm>
          <a:prstGeom prst="rect">
            <a:avLst/>
          </a:prstGeom>
        </p:spPr>
      </p:pic>
    </p:spTree>
    <p:extLst>
      <p:ext uri="{BB962C8B-B14F-4D97-AF65-F5344CB8AC3E}">
        <p14:creationId xmlns:p14="http://schemas.microsoft.com/office/powerpoint/2010/main" val="648563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290292B-AF40-1A02-737C-2DF5B4B5A0FB}"/>
              </a:ext>
            </a:extLst>
          </p:cNvPr>
          <p:cNvSpPr>
            <a:spLocks noGrp="1"/>
          </p:cNvSpPr>
          <p:nvPr>
            <p:ph type="dt" sz="half" idx="10"/>
          </p:nvPr>
        </p:nvSpPr>
        <p:spPr/>
        <p:txBody>
          <a:bodyPr/>
          <a:lstStyle/>
          <a:p>
            <a:r>
              <a:rPr lang="en-US" dirty="0"/>
              <a:t>2023</a:t>
            </a:r>
          </a:p>
        </p:txBody>
      </p:sp>
      <p:sp>
        <p:nvSpPr>
          <p:cNvPr id="8" name="Footer Placeholder 7">
            <a:extLst>
              <a:ext uri="{FF2B5EF4-FFF2-40B4-BE49-F238E27FC236}">
                <a16:creationId xmlns:a16="http://schemas.microsoft.com/office/drawing/2014/main" id="{5198DF90-0410-2F75-ADFF-1EA8FC701D6E}"/>
              </a:ext>
            </a:extLst>
          </p:cNvPr>
          <p:cNvSpPr>
            <a:spLocks noGrp="1"/>
          </p:cNvSpPr>
          <p:nvPr>
            <p:ph type="ftr" sz="quarter" idx="11"/>
          </p:nvPr>
        </p:nvSpPr>
        <p:spPr/>
        <p:txBody>
          <a:bodyPr/>
          <a:lstStyle/>
          <a:p>
            <a:r>
              <a:rPr lang="en-US" dirty="0"/>
              <a:t>FIFTY SHADES OF ETHICS</a:t>
            </a:r>
          </a:p>
        </p:txBody>
      </p:sp>
      <p:sp>
        <p:nvSpPr>
          <p:cNvPr id="9" name="Slide Number Placeholder 8">
            <a:extLst>
              <a:ext uri="{FF2B5EF4-FFF2-40B4-BE49-F238E27FC236}">
                <a16:creationId xmlns:a16="http://schemas.microsoft.com/office/drawing/2014/main" id="{D2B13676-6FCA-39D3-2288-74E8BB149993}"/>
              </a:ext>
            </a:extLst>
          </p:cNvPr>
          <p:cNvSpPr>
            <a:spLocks noGrp="1"/>
          </p:cNvSpPr>
          <p:nvPr>
            <p:ph type="sldNum" sz="quarter" idx="12"/>
          </p:nvPr>
        </p:nvSpPr>
        <p:spPr/>
        <p:txBody>
          <a:bodyPr/>
          <a:lstStyle/>
          <a:p>
            <a:fld id="{A49DFD55-3C28-40EF-9E31-A92D2E4017FF}" type="slidenum">
              <a:rPr lang="en-US" smtClean="0"/>
              <a:pPr/>
              <a:t>27</a:t>
            </a:fld>
            <a:endParaRPr lang="en-US" dirty="0"/>
          </a:p>
        </p:txBody>
      </p:sp>
      <p:pic>
        <p:nvPicPr>
          <p:cNvPr id="11" name="Picture 10">
            <a:extLst>
              <a:ext uri="{FF2B5EF4-FFF2-40B4-BE49-F238E27FC236}">
                <a16:creationId xmlns:a16="http://schemas.microsoft.com/office/drawing/2014/main" id="{236EB2E6-BAA6-6F0C-12FF-DFEFD3606737}"/>
              </a:ext>
            </a:extLst>
          </p:cNvPr>
          <p:cNvPicPr>
            <a:picLocks noChangeAspect="1"/>
          </p:cNvPicPr>
          <p:nvPr/>
        </p:nvPicPr>
        <p:blipFill rotWithShape="1">
          <a:blip r:embed="rId3"/>
          <a:srcRect l="21061" t="28283" r="18788" b="11650"/>
          <a:stretch/>
        </p:blipFill>
        <p:spPr>
          <a:xfrm>
            <a:off x="1699490" y="775855"/>
            <a:ext cx="8994437" cy="5052291"/>
          </a:xfrm>
          <a:prstGeom prst="rect">
            <a:avLst/>
          </a:prstGeom>
        </p:spPr>
      </p:pic>
    </p:spTree>
    <p:extLst>
      <p:ext uri="{BB962C8B-B14F-4D97-AF65-F5344CB8AC3E}">
        <p14:creationId xmlns:p14="http://schemas.microsoft.com/office/powerpoint/2010/main" val="1577841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5FB05F61-6D58-6A58-35A6-C52338AAF0F2}"/>
              </a:ext>
            </a:extLst>
          </p:cNvPr>
          <p:cNvSpPr>
            <a:spLocks noGrp="1"/>
          </p:cNvSpPr>
          <p:nvPr>
            <p:ph type="dt" sz="half" idx="10"/>
          </p:nvPr>
        </p:nvSpPr>
        <p:spPr/>
        <p:txBody>
          <a:bodyPr/>
          <a:lstStyle/>
          <a:p>
            <a:r>
              <a:rPr lang="en-US" dirty="0"/>
              <a:t>2023</a:t>
            </a:r>
          </a:p>
        </p:txBody>
      </p:sp>
      <p:sp>
        <p:nvSpPr>
          <p:cNvPr id="8" name="Footer Placeholder 7">
            <a:extLst>
              <a:ext uri="{FF2B5EF4-FFF2-40B4-BE49-F238E27FC236}">
                <a16:creationId xmlns:a16="http://schemas.microsoft.com/office/drawing/2014/main" id="{1BC17057-4B8B-B2CA-1BDE-7C91C6EE65AF}"/>
              </a:ext>
            </a:extLst>
          </p:cNvPr>
          <p:cNvSpPr>
            <a:spLocks noGrp="1"/>
          </p:cNvSpPr>
          <p:nvPr>
            <p:ph type="ftr" sz="quarter" idx="11"/>
          </p:nvPr>
        </p:nvSpPr>
        <p:spPr/>
        <p:txBody>
          <a:bodyPr/>
          <a:lstStyle/>
          <a:p>
            <a:r>
              <a:rPr lang="en-US" dirty="0"/>
              <a:t>FIFTY SHADES OF ETHICS</a:t>
            </a:r>
          </a:p>
        </p:txBody>
      </p:sp>
      <p:sp>
        <p:nvSpPr>
          <p:cNvPr id="9" name="Slide Number Placeholder 8">
            <a:extLst>
              <a:ext uri="{FF2B5EF4-FFF2-40B4-BE49-F238E27FC236}">
                <a16:creationId xmlns:a16="http://schemas.microsoft.com/office/drawing/2014/main" id="{1253E70E-4024-935F-99A2-E267AFDA0B63}"/>
              </a:ext>
            </a:extLst>
          </p:cNvPr>
          <p:cNvSpPr>
            <a:spLocks noGrp="1"/>
          </p:cNvSpPr>
          <p:nvPr>
            <p:ph type="sldNum" sz="quarter" idx="12"/>
          </p:nvPr>
        </p:nvSpPr>
        <p:spPr/>
        <p:txBody>
          <a:bodyPr/>
          <a:lstStyle/>
          <a:p>
            <a:fld id="{A49DFD55-3C28-40EF-9E31-A92D2E4017FF}" type="slidenum">
              <a:rPr lang="en-US" smtClean="0"/>
              <a:pPr/>
              <a:t>28</a:t>
            </a:fld>
            <a:endParaRPr lang="en-US" dirty="0"/>
          </a:p>
        </p:txBody>
      </p:sp>
      <p:pic>
        <p:nvPicPr>
          <p:cNvPr id="11" name="Picture 10">
            <a:extLst>
              <a:ext uri="{FF2B5EF4-FFF2-40B4-BE49-F238E27FC236}">
                <a16:creationId xmlns:a16="http://schemas.microsoft.com/office/drawing/2014/main" id="{CA52D17D-6224-D8DC-C43F-82935D3E66A9}"/>
              </a:ext>
            </a:extLst>
          </p:cNvPr>
          <p:cNvPicPr>
            <a:picLocks noChangeAspect="1"/>
          </p:cNvPicPr>
          <p:nvPr/>
        </p:nvPicPr>
        <p:blipFill rotWithShape="1">
          <a:blip r:embed="rId2"/>
          <a:srcRect l="14697" t="29225" r="34848" b="19596"/>
          <a:stretch/>
        </p:blipFill>
        <p:spPr>
          <a:xfrm>
            <a:off x="1685636" y="526472"/>
            <a:ext cx="8820728" cy="5032847"/>
          </a:xfrm>
          <a:prstGeom prst="rect">
            <a:avLst/>
          </a:prstGeom>
        </p:spPr>
      </p:pic>
    </p:spTree>
    <p:extLst>
      <p:ext uri="{BB962C8B-B14F-4D97-AF65-F5344CB8AC3E}">
        <p14:creationId xmlns:p14="http://schemas.microsoft.com/office/powerpoint/2010/main" val="3559904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245966" y="489386"/>
            <a:ext cx="5111750" cy="1204912"/>
          </a:xfrm>
        </p:spPr>
        <p:txBody>
          <a:bodyPr/>
          <a:lstStyle/>
          <a:p>
            <a:r>
              <a:rPr lang="en-US" dirty="0"/>
              <a:t>References</a:t>
            </a:r>
          </a:p>
        </p:txBody>
      </p:sp>
      <p:sp>
        <p:nvSpPr>
          <p:cNvPr id="3" name="Text Placeholder 2">
            <a:extLst>
              <a:ext uri="{FF2B5EF4-FFF2-40B4-BE49-F238E27FC236}">
                <a16:creationId xmlns:a16="http://schemas.microsoft.com/office/drawing/2014/main" id="{FED19BCA-B61F-4EA6-A1FB-CCA3BD8506FB}"/>
              </a:ext>
            </a:extLst>
          </p:cNvPr>
          <p:cNvSpPr>
            <a:spLocks noGrp="1"/>
          </p:cNvSpPr>
          <p:nvPr>
            <p:ph type="body" idx="1"/>
          </p:nvPr>
        </p:nvSpPr>
        <p:spPr>
          <a:xfrm>
            <a:off x="240144" y="1694299"/>
            <a:ext cx="11637819" cy="4564458"/>
          </a:xfrm>
        </p:spPr>
        <p:txBody>
          <a:bodyPr>
            <a:normAutofit fontScale="70000" lnSpcReduction="20000"/>
          </a:bodyPr>
          <a:lstStyle/>
          <a:p>
            <a:r>
              <a:rPr lang="en-US" dirty="0"/>
              <a:t>Franklin, C.,</a:t>
            </a:r>
            <a:r>
              <a:rPr lang="en-US" dirty="0" err="1"/>
              <a:t>Vesley</a:t>
            </a:r>
            <a:r>
              <a:rPr lang="en-US" dirty="0"/>
              <a:t>, B., White, L., </a:t>
            </a:r>
            <a:r>
              <a:rPr lang="en-US" dirty="0" err="1"/>
              <a:t>Mantie</a:t>
            </a:r>
            <a:r>
              <a:rPr lang="en-US" dirty="0"/>
              <a:t>-Kozlowski, A., and Franklin, C.(2014) Audiology: Student perception of preceptor and fellow student ethics. Journal of Allied Health, 43 (1), 45-50.</a:t>
            </a:r>
          </a:p>
          <a:p>
            <a:r>
              <a:rPr lang="en-US" dirty="0"/>
              <a:t>Hills, L. S. (2009, March/April). Medical employee ethics: A staff training tool. Medical Practice Management, 293–296.</a:t>
            </a:r>
          </a:p>
          <a:p>
            <a:r>
              <a:rPr lang="en-US" dirty="0"/>
              <a:t>Lo, B. (2009). Resolving ethical dilemmas: A guide for clinicians (4th ed.). Baltimore, MD: Lippincott/Williams &amp; Wilkins.</a:t>
            </a:r>
          </a:p>
          <a:p>
            <a:r>
              <a:rPr lang="en-US" dirty="0"/>
              <a:t>Katz, D.C., &amp; Merz, J. (2003). All gifts large and small: Toward an understanding of the ethics of pharmaceutical gift giving. American Journal of Bioethics, 3(3), 39-36. </a:t>
            </a:r>
          </a:p>
          <a:p>
            <a:r>
              <a:rPr lang="en-US" dirty="0" err="1"/>
              <a:t>Wosik</a:t>
            </a:r>
            <a:r>
              <a:rPr lang="en-US" dirty="0"/>
              <a:t> J, </a:t>
            </a:r>
            <a:r>
              <a:rPr lang="en-US" dirty="0" err="1"/>
              <a:t>Fudim</a:t>
            </a:r>
            <a:r>
              <a:rPr lang="en-US" dirty="0"/>
              <a:t> M, Cameron B, et al. Telehealth transformation: COVID-19 and the rise of virtual care. J Am Med Informatics Assoc. 2020;27(6):957-962. doi:10.1093/JAMIA/OCAA067 </a:t>
            </a:r>
          </a:p>
          <a:p>
            <a:r>
              <a:rPr lang="en-US" dirty="0"/>
              <a:t>Saunders GH, </a:t>
            </a:r>
            <a:r>
              <a:rPr lang="en-US" dirty="0" err="1"/>
              <a:t>Roughley</a:t>
            </a:r>
            <a:r>
              <a:rPr lang="en-US" dirty="0"/>
              <a:t> A. Audiology in the time of COVID-19: practices and opinions of audiologists in the UK. https://doi.org/10.1080/14992027.2020.1814432. 2020;60(4):255-262. doi:10.1080/14992027.2020.1814432 </a:t>
            </a:r>
          </a:p>
          <a:p>
            <a:r>
              <a:rPr lang="en-US" dirty="0"/>
              <a:t>American Speech-Language-Hearing Association. (n.d.). Ethics roundtable. Retrieved from http://www.asha.org/practice/ethics/ roundtable/default.htm. </a:t>
            </a:r>
          </a:p>
          <a:p>
            <a:r>
              <a:rPr lang="en-US" dirty="0"/>
              <a:t>American Speech-Language-Hearing Association. (2003). Code of ethics [Ethics]. Retrieved from www.asha.org/policy. </a:t>
            </a:r>
          </a:p>
          <a:p>
            <a:r>
              <a:rPr lang="en-US" dirty="0"/>
              <a:t>American Speech-Language-Hearing Association. (2004). Confidentiality [Issues in ethics]. Retrieved from www.asha.org/policy. </a:t>
            </a:r>
          </a:p>
          <a:p>
            <a:r>
              <a:rPr lang="en-US" dirty="0"/>
              <a:t>American Speech-Language-Hearing Association. (2006a). Preferred practice patterns for the profession of audiology [Preferred practice patterns]. Retrieved from www.asha.org/. </a:t>
            </a:r>
          </a:p>
          <a:p>
            <a:r>
              <a:rPr lang="en-US" dirty="0"/>
              <a:t>American Speech-Language-Hearing Association. (2006b). Representation of services for insurance reimbursement, funding, or private payment [Issues in ethics]. Retrieved from www.asha. org/policy. </a:t>
            </a:r>
          </a:p>
          <a:p>
            <a:r>
              <a:rPr lang="en-US" dirty="0"/>
              <a:t>Chabon, S. &amp; Morris, J. (2004, February 17). A consensus model for making ethical decisions in a less-than-ideal world [Electronic version]. </a:t>
            </a:r>
          </a:p>
          <a:p>
            <a:r>
              <a:rPr lang="en-US" dirty="0"/>
              <a:t>The ASHA Leader. Retrieved from http://www.asha. org/Publications/leader/2004/040217/040217e.htm. </a:t>
            </a:r>
          </a:p>
          <a:p>
            <a:r>
              <a:rPr lang="en-US" dirty="0"/>
              <a:t>Chabon, S. S., Denton, D. R., Lansing, C. R., Scudder, R. R., &amp; Shinn, R. (2007). Ethics education. Rockville, MD: </a:t>
            </a:r>
            <a:r>
              <a:rPr lang="en-US" dirty="0" err="1"/>
              <a:t>AmericanSpeech</a:t>
            </a:r>
            <a:r>
              <a:rPr lang="en-US" dirty="0"/>
              <a:t>-Language-Hearing Association. Hills, L. S. (2009, March/April). </a:t>
            </a:r>
          </a:p>
          <a:p>
            <a:r>
              <a:rPr lang="en-US" dirty="0"/>
              <a:t>Medical employee ethics: A staff training tool. Medical Practice Management, 293–296. Irwin, D. L., </a:t>
            </a:r>
            <a:r>
              <a:rPr lang="en-US" dirty="0" err="1"/>
              <a:t>Pannbacker</a:t>
            </a:r>
            <a:r>
              <a:rPr lang="en-US" dirty="0"/>
              <a:t>, M. H., Powell, T. W., &amp; </a:t>
            </a:r>
            <a:r>
              <a:rPr lang="en-US" dirty="0" err="1"/>
              <a:t>Vekovius</a:t>
            </a:r>
            <a:r>
              <a:rPr lang="en-US" dirty="0"/>
              <a:t>, G. V. (2007). Ethics for speech-language pathologists and audiologists: An illustrative casebook. New York, NY: Thomson Delmar Learning. </a:t>
            </a:r>
          </a:p>
        </p:txBody>
      </p:sp>
      <p:sp>
        <p:nvSpPr>
          <p:cNvPr id="4" name="Date Placeholder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a:lstStyle/>
          <a:p>
            <a:r>
              <a:rPr lang="en-US" dirty="0"/>
              <a:t>2023</a:t>
            </a:r>
          </a:p>
        </p:txBody>
      </p:sp>
      <p:sp>
        <p:nvSpPr>
          <p:cNvPr id="5" name="Footer Placeholder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a:lstStyle/>
          <a:p>
            <a:r>
              <a:rPr lang="en-US" dirty="0"/>
              <a:t>FIFTY SHADES OF ETHICS</a:t>
            </a:r>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29</a:t>
            </a:fld>
            <a:endParaRPr lang="en-US" dirty="0"/>
          </a:p>
        </p:txBody>
      </p:sp>
    </p:spTree>
    <p:extLst>
      <p:ext uri="{BB962C8B-B14F-4D97-AF65-F5344CB8AC3E}">
        <p14:creationId xmlns:p14="http://schemas.microsoft.com/office/powerpoint/2010/main" val="1742861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1671639"/>
            <a:ext cx="5111750" cy="1204912"/>
          </a:xfrm>
        </p:spPr>
        <p:txBody>
          <a:bodyPr/>
          <a:lstStyle/>
          <a:p>
            <a:r>
              <a:rPr lang="en-US" dirty="0"/>
              <a:t>INTRODUCTION</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3660774"/>
            <a:ext cx="5111750" cy="1525588"/>
          </a:xfrm>
        </p:spPr>
        <p:txBody>
          <a:bodyPr>
            <a:normAutofit/>
          </a:bodyPr>
          <a:lstStyle/>
          <a:p>
            <a:r>
              <a:rPr lang="en-US" dirty="0"/>
              <a:t>Ethics involves </a:t>
            </a:r>
            <a:r>
              <a:rPr lang="en-US" b="0" i="0" dirty="0">
                <a:effectLst/>
              </a:rPr>
              <a:t>systematizing and recommending concepts of right and wrong behavior;</a:t>
            </a:r>
          </a:p>
          <a:p>
            <a:r>
              <a:rPr lang="en-US" dirty="0"/>
              <a:t>Expectations; and </a:t>
            </a:r>
          </a:p>
          <a:p>
            <a:r>
              <a:rPr lang="en-US" dirty="0"/>
              <a:t>Excuse (defense)</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20XX</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dirty="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1371997"/>
          </a:xfrm>
        </p:spPr>
        <p:txBody>
          <a:bodyPr>
            <a:normAutofit/>
          </a:bodyPr>
          <a:lstStyle/>
          <a:p>
            <a:r>
              <a:rPr lang="en-US" dirty="0"/>
              <a:t>QUESTIONS?</a:t>
            </a:r>
          </a:p>
        </p:txBody>
      </p:sp>
      <p:sp>
        <p:nvSpPr>
          <p:cNvPr id="4" name="Date Placeholder 3">
            <a:extLst>
              <a:ext uri="{FF2B5EF4-FFF2-40B4-BE49-F238E27FC236}">
                <a16:creationId xmlns:a16="http://schemas.microsoft.com/office/drawing/2014/main" id="{A47C7382-18E7-4821-8C61-461D6BBE08FC}"/>
              </a:ext>
            </a:extLst>
          </p:cNvPr>
          <p:cNvSpPr>
            <a:spLocks noGrp="1"/>
          </p:cNvSpPr>
          <p:nvPr>
            <p:ph type="dt" sz="half" idx="10"/>
          </p:nvPr>
        </p:nvSpPr>
        <p:spPr>
          <a:xfrm>
            <a:off x="4267200" y="6356350"/>
            <a:ext cx="1774371" cy="365125"/>
          </a:xfrm>
        </p:spPr>
        <p:txBody>
          <a:bodyPr/>
          <a:lstStyle/>
          <a:p>
            <a:r>
              <a:rPr lang="en-US" dirty="0"/>
              <a:t>2023</a:t>
            </a:r>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6479721" y="6356350"/>
            <a:ext cx="2661557" cy="365125"/>
          </a:xfrm>
        </p:spPr>
        <p:txBody>
          <a:bodyPr/>
          <a:lstStyle/>
          <a:p>
            <a:r>
              <a:rPr lang="en-US" dirty="0"/>
              <a:t>FIFTY SHADES OF ETHICS</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30</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096000" y="2148840"/>
            <a:ext cx="5074920" cy="1715531"/>
          </a:xfrm>
        </p:spPr>
        <p:txBody>
          <a:bodyPr/>
          <a:lstStyle/>
          <a:p>
            <a:r>
              <a:rPr lang="en-US" dirty="0"/>
              <a:t>Learning outcomes</a:t>
            </a:r>
          </a:p>
        </p:txBody>
      </p:sp>
    </p:spTree>
    <p:extLst>
      <p:ext uri="{BB962C8B-B14F-4D97-AF65-F5344CB8AC3E}">
        <p14:creationId xmlns:p14="http://schemas.microsoft.com/office/powerpoint/2010/main" val="379728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2CD4-732A-43E4-BCB9-CBA2055E0AC6}"/>
              </a:ext>
            </a:extLst>
          </p:cNvPr>
          <p:cNvSpPr>
            <a:spLocks noGrp="1"/>
          </p:cNvSpPr>
          <p:nvPr>
            <p:ph type="title"/>
          </p:nvPr>
        </p:nvSpPr>
        <p:spPr>
          <a:xfrm>
            <a:off x="3622090" y="2800998"/>
            <a:ext cx="7935896" cy="1909763"/>
          </a:xfrm>
        </p:spPr>
        <p:txBody>
          <a:bodyPr>
            <a:normAutofit fontScale="90000"/>
          </a:bodyPr>
          <a:lstStyle/>
          <a:p>
            <a:r>
              <a:rPr lang="en-US" dirty="0"/>
              <a:t>1. Learn the general tenants of ethics</a:t>
            </a:r>
            <a:br>
              <a:rPr lang="en-US" dirty="0"/>
            </a:br>
            <a:br>
              <a:rPr lang="en-US" dirty="0"/>
            </a:br>
            <a:r>
              <a:rPr lang="en-US" dirty="0"/>
              <a:t>2. Analyze Ethical Dilemmas </a:t>
            </a:r>
            <a:br>
              <a:rPr lang="en-US" dirty="0"/>
            </a:br>
            <a:br>
              <a:rPr lang="en-US" dirty="0"/>
            </a:br>
            <a:r>
              <a:rPr lang="en-US" dirty="0"/>
              <a:t>3. Describe solutions</a:t>
            </a:r>
          </a:p>
        </p:txBody>
      </p:sp>
      <p:sp>
        <p:nvSpPr>
          <p:cNvPr id="4" name="Date Placeholder 3">
            <a:extLst>
              <a:ext uri="{FF2B5EF4-FFF2-40B4-BE49-F238E27FC236}">
                <a16:creationId xmlns:a16="http://schemas.microsoft.com/office/drawing/2014/main" id="{DA53D834-F1E2-4848-8093-D412A7B081AF}"/>
              </a:ext>
            </a:extLst>
          </p:cNvPr>
          <p:cNvSpPr>
            <a:spLocks noGrp="1"/>
          </p:cNvSpPr>
          <p:nvPr>
            <p:ph type="dt" sz="half" idx="10"/>
          </p:nvPr>
        </p:nvSpPr>
        <p:spPr>
          <a:xfrm>
            <a:off x="4676774" y="6356350"/>
            <a:ext cx="1695450" cy="365125"/>
          </a:xfrm>
        </p:spPr>
        <p:txBody>
          <a:bodyPr/>
          <a:lstStyle/>
          <a:p>
            <a:r>
              <a:rPr lang="en-US" dirty="0"/>
              <a:t>2023</a:t>
            </a:r>
          </a:p>
        </p:txBody>
      </p:sp>
      <p:sp>
        <p:nvSpPr>
          <p:cNvPr id="5" name="Footer Placeholder 4">
            <a:extLst>
              <a:ext uri="{FF2B5EF4-FFF2-40B4-BE49-F238E27FC236}">
                <a16:creationId xmlns:a16="http://schemas.microsoft.com/office/drawing/2014/main" id="{3555A49C-96F4-440D-B89E-A0AE94F70108}"/>
              </a:ext>
            </a:extLst>
          </p:cNvPr>
          <p:cNvSpPr>
            <a:spLocks noGrp="1"/>
          </p:cNvSpPr>
          <p:nvPr>
            <p:ph type="ftr" sz="quarter" idx="11"/>
          </p:nvPr>
        </p:nvSpPr>
        <p:spPr>
          <a:xfrm>
            <a:off x="6743699" y="6356350"/>
            <a:ext cx="2543175" cy="365125"/>
          </a:xfrm>
        </p:spPr>
        <p:txBody>
          <a:bodyPr/>
          <a:lstStyle/>
          <a:p>
            <a:r>
              <a:rPr lang="en-US" dirty="0"/>
              <a:t>FIFTY SHADES OF ETHICS</a:t>
            </a:r>
          </a:p>
        </p:txBody>
      </p:sp>
      <p:sp>
        <p:nvSpPr>
          <p:cNvPr id="6" name="Slide Number Placeholder 5">
            <a:extLst>
              <a:ext uri="{FF2B5EF4-FFF2-40B4-BE49-F238E27FC236}">
                <a16:creationId xmlns:a16="http://schemas.microsoft.com/office/drawing/2014/main" id="{F2A39FA3-9AE3-4689-A469-B7D2DFCCC2D9}"/>
              </a:ext>
            </a:extLst>
          </p:cNvPr>
          <p:cNvSpPr>
            <a:spLocks noGrp="1"/>
          </p:cNvSpPr>
          <p:nvPr>
            <p:ph type="sldNum" sz="quarter" idx="12"/>
          </p:nvPr>
        </p:nvSpPr>
        <p:spPr>
          <a:xfrm>
            <a:off x="9658350" y="6356350"/>
            <a:ext cx="1695450" cy="365125"/>
          </a:xfrm>
        </p:spPr>
        <p:txBody>
          <a:bodyPr/>
          <a:lstStyle/>
          <a:p>
            <a:fld id="{A49DFD55-3C28-40EF-9E31-A92D2E4017FF}" type="slidenum">
              <a:rPr lang="en-US" smtClean="0"/>
              <a:pPr/>
              <a:t>5</a:t>
            </a:fld>
            <a:endParaRPr lang="en-US" dirty="0"/>
          </a:p>
        </p:txBody>
      </p:sp>
    </p:spTree>
    <p:extLst>
      <p:ext uri="{BB962C8B-B14F-4D97-AF65-F5344CB8AC3E}">
        <p14:creationId xmlns:p14="http://schemas.microsoft.com/office/powerpoint/2010/main" val="744379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0637-CCAA-425E-A57A-6205AFDC8B8C}"/>
              </a:ext>
            </a:extLst>
          </p:cNvPr>
          <p:cNvSpPr>
            <a:spLocks noGrp="1"/>
          </p:cNvSpPr>
          <p:nvPr>
            <p:ph type="title"/>
          </p:nvPr>
        </p:nvSpPr>
        <p:spPr>
          <a:xfrm>
            <a:off x="1885156" y="892177"/>
            <a:ext cx="8421688" cy="1325563"/>
          </a:xfrm>
        </p:spPr>
        <p:txBody>
          <a:bodyPr/>
          <a:lstStyle/>
          <a:p>
            <a:r>
              <a:rPr lang="en-US" dirty="0"/>
              <a:t>THE AMERICAN ACADEMY of AUDIOLOGY’s CODE OF ETHICS</a:t>
            </a:r>
          </a:p>
        </p:txBody>
      </p:sp>
      <p:sp>
        <p:nvSpPr>
          <p:cNvPr id="3" name="Text Placeholder 2">
            <a:extLst>
              <a:ext uri="{FF2B5EF4-FFF2-40B4-BE49-F238E27FC236}">
                <a16:creationId xmlns:a16="http://schemas.microsoft.com/office/drawing/2014/main" id="{D851C395-6BC4-4F00-B40B-069DBBB7C08B}"/>
              </a:ext>
            </a:extLst>
          </p:cNvPr>
          <p:cNvSpPr>
            <a:spLocks noGrp="1"/>
          </p:cNvSpPr>
          <p:nvPr>
            <p:ph type="body" idx="1"/>
          </p:nvPr>
        </p:nvSpPr>
        <p:spPr>
          <a:xfrm>
            <a:off x="1243104" y="2776936"/>
            <a:ext cx="2882475" cy="823912"/>
          </a:xfrm>
        </p:spPr>
        <p:txBody>
          <a:bodyPr/>
          <a:lstStyle/>
          <a:p>
            <a:r>
              <a:rPr lang="en-US" dirty="0"/>
              <a:t>What</a:t>
            </a:r>
          </a:p>
        </p:txBody>
      </p:sp>
      <p:sp>
        <p:nvSpPr>
          <p:cNvPr id="4" name="Content Placeholder 3">
            <a:extLst>
              <a:ext uri="{FF2B5EF4-FFF2-40B4-BE49-F238E27FC236}">
                <a16:creationId xmlns:a16="http://schemas.microsoft.com/office/drawing/2014/main" id="{A1D16151-9486-4A03-AE3A-F1CC562E0564}"/>
              </a:ext>
            </a:extLst>
          </p:cNvPr>
          <p:cNvSpPr>
            <a:spLocks noGrp="1"/>
          </p:cNvSpPr>
          <p:nvPr>
            <p:ph sz="half" idx="2"/>
          </p:nvPr>
        </p:nvSpPr>
        <p:spPr>
          <a:xfrm>
            <a:off x="1243104" y="3834606"/>
            <a:ext cx="2882475" cy="1997867"/>
          </a:xfrm>
        </p:spPr>
        <p:txBody>
          <a:bodyPr>
            <a:normAutofit/>
          </a:bodyPr>
          <a:lstStyle/>
          <a:p>
            <a:pPr algn="just"/>
            <a:r>
              <a:rPr lang="en-US" b="0" i="0" dirty="0">
                <a:solidFill>
                  <a:srgbClr val="212121"/>
                </a:solidFill>
                <a:effectLst/>
                <a:latin typeface="BlinkMacSystemFont"/>
              </a:rPr>
              <a:t>Establishes professional standards that allow for the proper discharge of an audiologist's responsibilities while maintaining the integrity of the profession. </a:t>
            </a:r>
            <a:endParaRPr lang="en-US" dirty="0"/>
          </a:p>
        </p:txBody>
      </p:sp>
      <p:sp>
        <p:nvSpPr>
          <p:cNvPr id="5" name="Text Placeholder 4">
            <a:extLst>
              <a:ext uri="{FF2B5EF4-FFF2-40B4-BE49-F238E27FC236}">
                <a16:creationId xmlns:a16="http://schemas.microsoft.com/office/drawing/2014/main" id="{DDE59236-37DD-4582-A2A0-3F9A13A3B55D}"/>
              </a:ext>
            </a:extLst>
          </p:cNvPr>
          <p:cNvSpPr>
            <a:spLocks noGrp="1"/>
          </p:cNvSpPr>
          <p:nvPr>
            <p:ph type="body" sz="quarter" idx="3"/>
          </p:nvPr>
        </p:nvSpPr>
        <p:spPr>
          <a:xfrm>
            <a:off x="4647665" y="2776936"/>
            <a:ext cx="2896671" cy="823912"/>
          </a:xfrm>
        </p:spPr>
        <p:txBody>
          <a:bodyPr/>
          <a:lstStyle/>
          <a:p>
            <a:r>
              <a:rPr lang="en-US" dirty="0"/>
              <a:t>Who</a:t>
            </a:r>
          </a:p>
        </p:txBody>
      </p:sp>
      <p:sp>
        <p:nvSpPr>
          <p:cNvPr id="6" name="Content Placeholder 5">
            <a:extLst>
              <a:ext uri="{FF2B5EF4-FFF2-40B4-BE49-F238E27FC236}">
                <a16:creationId xmlns:a16="http://schemas.microsoft.com/office/drawing/2014/main" id="{DE1CCF0F-F0BB-42D7-B3C2-C29336739F32}"/>
              </a:ext>
            </a:extLst>
          </p:cNvPr>
          <p:cNvSpPr>
            <a:spLocks noGrp="1"/>
          </p:cNvSpPr>
          <p:nvPr>
            <p:ph sz="quarter" idx="4"/>
          </p:nvPr>
        </p:nvSpPr>
        <p:spPr>
          <a:xfrm>
            <a:off x="4647665" y="3834606"/>
            <a:ext cx="2896671" cy="1997867"/>
          </a:xfrm>
        </p:spPr>
        <p:txBody>
          <a:bodyPr>
            <a:normAutofit/>
          </a:bodyPr>
          <a:lstStyle/>
          <a:p>
            <a:pPr algn="just"/>
            <a:r>
              <a:rPr lang="en-US" b="0" i="0" dirty="0">
                <a:solidFill>
                  <a:srgbClr val="212121"/>
                </a:solidFill>
                <a:effectLst/>
                <a:latin typeface="BlinkMacSystemFont"/>
              </a:rPr>
              <a:t>Under this code, student academy members are included and required to abide by the code, the same as practicing members.</a:t>
            </a:r>
            <a:endParaRPr lang="en-US" dirty="0"/>
          </a:p>
        </p:txBody>
      </p:sp>
      <p:sp>
        <p:nvSpPr>
          <p:cNvPr id="7" name="Text Placeholder 6">
            <a:extLst>
              <a:ext uri="{FF2B5EF4-FFF2-40B4-BE49-F238E27FC236}">
                <a16:creationId xmlns:a16="http://schemas.microsoft.com/office/drawing/2014/main" id="{1F939793-2181-4A3D-9C5A-CE676CC83EC0}"/>
              </a:ext>
            </a:extLst>
          </p:cNvPr>
          <p:cNvSpPr>
            <a:spLocks noGrp="1"/>
          </p:cNvSpPr>
          <p:nvPr>
            <p:ph type="body" idx="13"/>
          </p:nvPr>
        </p:nvSpPr>
        <p:spPr>
          <a:xfrm>
            <a:off x="8066421" y="2776936"/>
            <a:ext cx="2882475" cy="823912"/>
          </a:xfrm>
        </p:spPr>
        <p:txBody>
          <a:bodyPr/>
          <a:lstStyle/>
          <a:p>
            <a:r>
              <a:rPr lang="en-US" dirty="0"/>
              <a:t>How</a:t>
            </a:r>
          </a:p>
        </p:txBody>
      </p:sp>
      <p:sp>
        <p:nvSpPr>
          <p:cNvPr id="8" name="Content Placeholder 7">
            <a:extLst>
              <a:ext uri="{FF2B5EF4-FFF2-40B4-BE49-F238E27FC236}">
                <a16:creationId xmlns:a16="http://schemas.microsoft.com/office/drawing/2014/main" id="{C9FA0B0D-7B36-4D63-86BD-20E6E1B6A0D8}"/>
              </a:ext>
            </a:extLst>
          </p:cNvPr>
          <p:cNvSpPr>
            <a:spLocks noGrp="1"/>
          </p:cNvSpPr>
          <p:nvPr>
            <p:ph sz="half" idx="14"/>
          </p:nvPr>
        </p:nvSpPr>
        <p:spPr>
          <a:xfrm>
            <a:off x="8066421" y="3834606"/>
            <a:ext cx="2882475" cy="1997867"/>
          </a:xfrm>
        </p:spPr>
        <p:txBody>
          <a:bodyPr>
            <a:normAutofit/>
          </a:bodyPr>
          <a:lstStyle/>
          <a:p>
            <a:pPr algn="just"/>
            <a:r>
              <a:rPr lang="en-US" b="0" i="0" dirty="0">
                <a:solidFill>
                  <a:srgbClr val="212121"/>
                </a:solidFill>
                <a:effectLst/>
                <a:latin typeface="BlinkMacSystemFont"/>
              </a:rPr>
              <a:t>The code is composed of a preamble and eight principles.</a:t>
            </a:r>
            <a:endParaRPr lang="en-US" dirty="0"/>
          </a:p>
        </p:txBody>
      </p:sp>
      <p:sp>
        <p:nvSpPr>
          <p:cNvPr id="9" name="Date Placeholder 8">
            <a:extLst>
              <a:ext uri="{FF2B5EF4-FFF2-40B4-BE49-F238E27FC236}">
                <a16:creationId xmlns:a16="http://schemas.microsoft.com/office/drawing/2014/main" id="{B86AD343-7149-4E7C-BD28-3080F25980CF}"/>
              </a:ext>
            </a:extLst>
          </p:cNvPr>
          <p:cNvSpPr>
            <a:spLocks noGrp="1"/>
          </p:cNvSpPr>
          <p:nvPr>
            <p:ph type="dt" sz="half" idx="10"/>
          </p:nvPr>
        </p:nvSpPr>
        <p:spPr>
          <a:xfrm>
            <a:off x="838200" y="6356350"/>
            <a:ext cx="2743200" cy="365125"/>
          </a:xfrm>
        </p:spPr>
        <p:txBody>
          <a:bodyPr/>
          <a:lstStyle/>
          <a:p>
            <a:r>
              <a:rPr lang="en-US" dirty="0"/>
              <a:t>2023</a:t>
            </a:r>
          </a:p>
        </p:txBody>
      </p:sp>
      <p:sp>
        <p:nvSpPr>
          <p:cNvPr id="10" name="Footer Placeholder 9">
            <a:extLst>
              <a:ext uri="{FF2B5EF4-FFF2-40B4-BE49-F238E27FC236}">
                <a16:creationId xmlns:a16="http://schemas.microsoft.com/office/drawing/2014/main" id="{A865CC01-A53B-495A-820C-BEC2680EDC42}"/>
              </a:ext>
            </a:extLst>
          </p:cNvPr>
          <p:cNvSpPr>
            <a:spLocks noGrp="1"/>
          </p:cNvSpPr>
          <p:nvPr>
            <p:ph type="ftr" sz="quarter" idx="11"/>
          </p:nvPr>
        </p:nvSpPr>
        <p:spPr>
          <a:xfrm>
            <a:off x="4038600" y="6356350"/>
            <a:ext cx="4114800" cy="365125"/>
          </a:xfrm>
        </p:spPr>
        <p:txBody>
          <a:bodyPr/>
          <a:lstStyle/>
          <a:p>
            <a:r>
              <a:rPr lang="en-US" dirty="0"/>
              <a:t>FIFTY SHADES OF ETHICS</a:t>
            </a:r>
          </a:p>
        </p:txBody>
      </p:sp>
      <p:sp>
        <p:nvSpPr>
          <p:cNvPr id="11" name="Slide Number Placeholder 10">
            <a:extLst>
              <a:ext uri="{FF2B5EF4-FFF2-40B4-BE49-F238E27FC236}">
                <a16:creationId xmlns:a16="http://schemas.microsoft.com/office/drawing/2014/main" id="{7AE81C1E-A7C3-40CD-9C11-0C03A2221292}"/>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6</a:t>
            </a:fld>
            <a:endParaRPr lang="en-US" dirty="0"/>
          </a:p>
        </p:txBody>
      </p:sp>
    </p:spTree>
    <p:extLst>
      <p:ext uri="{BB962C8B-B14F-4D97-AF65-F5344CB8AC3E}">
        <p14:creationId xmlns:p14="http://schemas.microsoft.com/office/powerpoint/2010/main" val="1429429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0014-73D5-419B-8867-972BB18D52D4}"/>
              </a:ext>
            </a:extLst>
          </p:cNvPr>
          <p:cNvSpPr>
            <a:spLocks noGrp="1"/>
          </p:cNvSpPr>
          <p:nvPr>
            <p:ph type="title"/>
          </p:nvPr>
        </p:nvSpPr>
        <p:spPr>
          <a:xfrm>
            <a:off x="2933700" y="892177"/>
            <a:ext cx="8421688" cy="1325563"/>
          </a:xfrm>
        </p:spPr>
        <p:txBody>
          <a:bodyPr/>
          <a:lstStyle/>
          <a:p>
            <a:r>
              <a:rPr lang="en-US" dirty="0"/>
              <a:t>Preamble</a:t>
            </a:r>
            <a:br>
              <a:rPr lang="en-US" dirty="0"/>
            </a:br>
            <a:r>
              <a:rPr lang="en-US" dirty="0"/>
              <a:t>(when?)</a:t>
            </a:r>
          </a:p>
        </p:txBody>
      </p:sp>
      <p:sp>
        <p:nvSpPr>
          <p:cNvPr id="3" name="Text Placeholder 2">
            <a:extLst>
              <a:ext uri="{FF2B5EF4-FFF2-40B4-BE49-F238E27FC236}">
                <a16:creationId xmlns:a16="http://schemas.microsoft.com/office/drawing/2014/main" id="{A45AD8B9-3719-4696-A80F-16A618C5D134}"/>
              </a:ext>
            </a:extLst>
          </p:cNvPr>
          <p:cNvSpPr>
            <a:spLocks noGrp="1"/>
          </p:cNvSpPr>
          <p:nvPr>
            <p:ph type="body" idx="1"/>
          </p:nvPr>
        </p:nvSpPr>
        <p:spPr>
          <a:xfrm>
            <a:off x="3304974" y="1960915"/>
            <a:ext cx="8421688" cy="4075901"/>
          </a:xfrm>
        </p:spPr>
        <p:txBody>
          <a:bodyPr/>
          <a:lstStyle/>
          <a:p>
            <a:pPr algn="just"/>
            <a:r>
              <a:rPr lang="en-US" dirty="0"/>
              <a:t>The Code of Ethics of the American Academy of Audiology specifies professional standards that allow for the proper discharge of audiologists’ responsibilities to those served, and that protect the integrity of the profession. </a:t>
            </a:r>
          </a:p>
          <a:p>
            <a:pPr algn="just"/>
            <a:r>
              <a:rPr lang="en-US" dirty="0"/>
              <a:t>The Code of Ethics consists of two parts. </a:t>
            </a:r>
          </a:p>
          <a:p>
            <a:pPr marL="342900" indent="-342900" algn="just">
              <a:buFont typeface="Arial" panose="020B0604020202020204" pitchFamily="34" charset="0"/>
              <a:buChar char="•"/>
            </a:pPr>
            <a:r>
              <a:rPr lang="en-US" dirty="0"/>
              <a:t>The first part, the Statement of Principles and Rules, presents precepts that all categories of members of the Academy agree to uphold. </a:t>
            </a:r>
          </a:p>
          <a:p>
            <a:pPr marL="342900" indent="-342900" algn="just">
              <a:buFont typeface="Arial" panose="020B0604020202020204" pitchFamily="34" charset="0"/>
              <a:buChar char="•"/>
            </a:pPr>
            <a:r>
              <a:rPr lang="en-US" dirty="0"/>
              <a:t>The second part, the Procedures, provides the process that enables compliance with and enforcement of the Principles and Rules. (WHY?)</a:t>
            </a:r>
          </a:p>
          <a:p>
            <a:endParaRPr lang="en-US" dirty="0"/>
          </a:p>
        </p:txBody>
      </p:sp>
      <p:sp>
        <p:nvSpPr>
          <p:cNvPr id="7" name="Date Placeholder 6">
            <a:extLst>
              <a:ext uri="{FF2B5EF4-FFF2-40B4-BE49-F238E27FC236}">
                <a16:creationId xmlns:a16="http://schemas.microsoft.com/office/drawing/2014/main" id="{B2A46C4A-D036-4440-BB64-6754F4FF27C1}"/>
              </a:ext>
            </a:extLst>
          </p:cNvPr>
          <p:cNvSpPr>
            <a:spLocks noGrp="1"/>
          </p:cNvSpPr>
          <p:nvPr>
            <p:ph type="dt" sz="half" idx="10"/>
          </p:nvPr>
        </p:nvSpPr>
        <p:spPr>
          <a:xfrm>
            <a:off x="838200" y="6356350"/>
            <a:ext cx="2743200" cy="365125"/>
          </a:xfrm>
        </p:spPr>
        <p:txBody>
          <a:bodyPr/>
          <a:lstStyle/>
          <a:p>
            <a:r>
              <a:rPr lang="en-US" dirty="0"/>
              <a:t>20XX</a:t>
            </a:r>
          </a:p>
        </p:txBody>
      </p:sp>
      <p:sp>
        <p:nvSpPr>
          <p:cNvPr id="8" name="Footer Placeholder 7">
            <a:extLst>
              <a:ext uri="{FF2B5EF4-FFF2-40B4-BE49-F238E27FC236}">
                <a16:creationId xmlns:a16="http://schemas.microsoft.com/office/drawing/2014/main" id="{905F172A-5D5D-43CD-A187-DA0D303F4144}"/>
              </a:ext>
            </a:extLst>
          </p:cNvPr>
          <p:cNvSpPr>
            <a:spLocks noGrp="1"/>
          </p:cNvSpPr>
          <p:nvPr>
            <p:ph type="ftr" sz="quarter" idx="11"/>
          </p:nvPr>
        </p:nvSpPr>
        <p:spPr>
          <a:xfrm>
            <a:off x="4038600" y="6356350"/>
            <a:ext cx="4114800" cy="365125"/>
          </a:xfrm>
        </p:spPr>
        <p:txBody>
          <a:bodyPr/>
          <a:lstStyle/>
          <a:p>
            <a:r>
              <a:rPr lang="en-US" dirty="0"/>
              <a:t>FIFTY SHADES OF ETHICS</a:t>
            </a:r>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7</a:t>
            </a:fld>
            <a:endParaRPr lang="en-US" dirty="0"/>
          </a:p>
        </p:txBody>
      </p:sp>
    </p:spTree>
    <p:extLst>
      <p:ext uri="{BB962C8B-B14F-4D97-AF65-F5344CB8AC3E}">
        <p14:creationId xmlns:p14="http://schemas.microsoft.com/office/powerpoint/2010/main" val="1663780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892177"/>
            <a:ext cx="8421688" cy="1325563"/>
          </a:xfrm>
        </p:spPr>
        <p:txBody>
          <a:bodyPr/>
          <a:lstStyle/>
          <a:p>
            <a:r>
              <a:rPr lang="en-US" dirty="0"/>
              <a:t>Gifts</a:t>
            </a:r>
          </a:p>
        </p:txBody>
      </p:sp>
      <p:sp>
        <p:nvSpPr>
          <p:cNvPr id="3" name="Text Placeholder 2">
            <a:extLst>
              <a:ext uri="{FF2B5EF4-FFF2-40B4-BE49-F238E27FC236}">
                <a16:creationId xmlns:a16="http://schemas.microsoft.com/office/drawing/2014/main" id="{78BCC184-1096-457B-AB72-BD49E6E54117}"/>
              </a:ext>
            </a:extLst>
          </p:cNvPr>
          <p:cNvSpPr>
            <a:spLocks noGrp="1"/>
          </p:cNvSpPr>
          <p:nvPr>
            <p:ph type="body" idx="1"/>
          </p:nvPr>
        </p:nvSpPr>
        <p:spPr>
          <a:xfrm>
            <a:off x="1228568" y="5084524"/>
            <a:ext cx="2317707" cy="343061"/>
          </a:xfrm>
        </p:spPr>
        <p:txBody>
          <a:bodyPr/>
          <a:lstStyle/>
          <a:p>
            <a:r>
              <a:rPr lang="en-US" dirty="0"/>
              <a:t>CANDY</a:t>
            </a:r>
          </a:p>
        </p:txBody>
      </p:sp>
      <p:sp>
        <p:nvSpPr>
          <p:cNvPr id="8" name="Text Placeholder 7">
            <a:extLst>
              <a:ext uri="{FF2B5EF4-FFF2-40B4-BE49-F238E27FC236}">
                <a16:creationId xmlns:a16="http://schemas.microsoft.com/office/drawing/2014/main" id="{8F0714D4-1A7C-4D7F-A5C0-4F766382B6A9}"/>
              </a:ext>
            </a:extLst>
          </p:cNvPr>
          <p:cNvSpPr>
            <a:spLocks noGrp="1"/>
          </p:cNvSpPr>
          <p:nvPr>
            <p:ph type="body" idx="18"/>
          </p:nvPr>
        </p:nvSpPr>
        <p:spPr>
          <a:xfrm>
            <a:off x="3578300" y="5084524"/>
            <a:ext cx="2330816" cy="343061"/>
          </a:xfrm>
        </p:spPr>
        <p:txBody>
          <a:bodyPr/>
          <a:lstStyle/>
          <a:p>
            <a:r>
              <a:rPr lang="en-US" dirty="0"/>
              <a:t>PSL</a:t>
            </a:r>
          </a:p>
        </p:txBody>
      </p:sp>
      <p:sp>
        <p:nvSpPr>
          <p:cNvPr id="9" name="Text Placeholder 8">
            <a:extLst>
              <a:ext uri="{FF2B5EF4-FFF2-40B4-BE49-F238E27FC236}">
                <a16:creationId xmlns:a16="http://schemas.microsoft.com/office/drawing/2014/main" id="{36AEE506-9967-4592-BC98-D3FD3028A8E5}"/>
              </a:ext>
            </a:extLst>
          </p:cNvPr>
          <p:cNvSpPr>
            <a:spLocks noGrp="1"/>
          </p:cNvSpPr>
          <p:nvPr>
            <p:ph type="body" idx="19"/>
          </p:nvPr>
        </p:nvSpPr>
        <p:spPr>
          <a:xfrm>
            <a:off x="6068964" y="5084524"/>
            <a:ext cx="2317707" cy="343061"/>
          </a:xfrm>
        </p:spPr>
        <p:txBody>
          <a:bodyPr/>
          <a:lstStyle/>
          <a:p>
            <a:r>
              <a:rPr lang="en-US" dirty="0"/>
              <a:t>WALLET</a:t>
            </a:r>
          </a:p>
        </p:txBody>
      </p:sp>
      <p:sp>
        <p:nvSpPr>
          <p:cNvPr id="10" name="Text Placeholder 9">
            <a:extLst>
              <a:ext uri="{FF2B5EF4-FFF2-40B4-BE49-F238E27FC236}">
                <a16:creationId xmlns:a16="http://schemas.microsoft.com/office/drawing/2014/main" id="{F5F1AEEC-D56B-4D10-B1F5-63AA91152B53}"/>
              </a:ext>
            </a:extLst>
          </p:cNvPr>
          <p:cNvSpPr>
            <a:spLocks noGrp="1"/>
          </p:cNvSpPr>
          <p:nvPr>
            <p:ph type="body" idx="20"/>
          </p:nvPr>
        </p:nvSpPr>
        <p:spPr>
          <a:xfrm>
            <a:off x="8488845" y="5084524"/>
            <a:ext cx="2317706" cy="343061"/>
          </a:xfrm>
        </p:spPr>
        <p:txBody>
          <a:bodyPr/>
          <a:lstStyle/>
          <a:p>
            <a:r>
              <a:rPr lang="en-US" dirty="0"/>
              <a:t>TIMESHARE</a:t>
            </a:r>
          </a:p>
        </p:txBody>
      </p:sp>
      <p:sp>
        <p:nvSpPr>
          <p:cNvPr id="23" name="Date Placeholder 22">
            <a:extLst>
              <a:ext uri="{FF2B5EF4-FFF2-40B4-BE49-F238E27FC236}">
                <a16:creationId xmlns:a16="http://schemas.microsoft.com/office/drawing/2014/main" id="{637DEDF5-3FCD-4BC2-86A5-7BE2BF01EA38}"/>
              </a:ext>
            </a:extLst>
          </p:cNvPr>
          <p:cNvSpPr>
            <a:spLocks noGrp="1"/>
          </p:cNvSpPr>
          <p:nvPr>
            <p:ph type="dt" sz="half" idx="10"/>
          </p:nvPr>
        </p:nvSpPr>
        <p:spPr>
          <a:xfrm>
            <a:off x="838200" y="6356350"/>
            <a:ext cx="2743200" cy="365125"/>
          </a:xfrm>
        </p:spPr>
        <p:txBody>
          <a:bodyPr/>
          <a:lstStyle/>
          <a:p>
            <a:r>
              <a:rPr lang="en-US" dirty="0"/>
              <a:t>2023</a:t>
            </a:r>
          </a:p>
        </p:txBody>
      </p:sp>
      <p:sp>
        <p:nvSpPr>
          <p:cNvPr id="24" name="Footer Placeholder 23">
            <a:extLst>
              <a:ext uri="{FF2B5EF4-FFF2-40B4-BE49-F238E27FC236}">
                <a16:creationId xmlns:a16="http://schemas.microsoft.com/office/drawing/2014/main" id="{918C3C97-444D-4600-8553-B9C4C1F8483B}"/>
              </a:ext>
            </a:extLst>
          </p:cNvPr>
          <p:cNvSpPr>
            <a:spLocks noGrp="1"/>
          </p:cNvSpPr>
          <p:nvPr>
            <p:ph type="ftr" sz="quarter" idx="11"/>
          </p:nvPr>
        </p:nvSpPr>
        <p:spPr>
          <a:xfrm>
            <a:off x="4038600" y="6356350"/>
            <a:ext cx="4114800" cy="365125"/>
          </a:xfrm>
        </p:spPr>
        <p:txBody>
          <a:bodyPr/>
          <a:lstStyle/>
          <a:p>
            <a:r>
              <a:rPr lang="en-US" dirty="0"/>
              <a:t>FIFTY SHADES OF ETHICS</a:t>
            </a:r>
          </a:p>
        </p:txBody>
      </p:sp>
      <p:sp>
        <p:nvSpPr>
          <p:cNvPr id="25" name="Slide Number Placeholder 24">
            <a:extLst>
              <a:ext uri="{FF2B5EF4-FFF2-40B4-BE49-F238E27FC236}">
                <a16:creationId xmlns:a16="http://schemas.microsoft.com/office/drawing/2014/main" id="{148E9129-4CC6-47BA-ACD8-2C632A8660E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8</a:t>
            </a:fld>
            <a:endParaRPr lang="en-US" dirty="0"/>
          </a:p>
        </p:txBody>
      </p:sp>
      <p:pic>
        <p:nvPicPr>
          <p:cNvPr id="6" name="Picture Placeholder 5">
            <a:extLst>
              <a:ext uri="{FF2B5EF4-FFF2-40B4-BE49-F238E27FC236}">
                <a16:creationId xmlns:a16="http://schemas.microsoft.com/office/drawing/2014/main" id="{4056984B-7CA8-FA79-3BAA-348B3E16B17A}"/>
              </a:ext>
            </a:extLst>
          </p:cNvPr>
          <p:cNvPicPr>
            <a:picLocks noGrp="1" noChangeAspect="1"/>
          </p:cNvPicPr>
          <p:nvPr>
            <p:ph type="pic" sz="quarter" idx="14"/>
          </p:nvPr>
        </p:nvPicPr>
        <p:blipFill>
          <a:blip r:embed="rId3"/>
          <a:srcRect l="43" r="43"/>
          <a:stretch>
            <a:fillRect/>
          </a:stretch>
        </p:blipFill>
        <p:spPr>
          <a:prstGeom prst="rect">
            <a:avLst/>
          </a:prstGeom>
        </p:spPr>
      </p:pic>
      <p:pic>
        <p:nvPicPr>
          <p:cNvPr id="17" name="Picture Placeholder 16">
            <a:extLst>
              <a:ext uri="{FF2B5EF4-FFF2-40B4-BE49-F238E27FC236}">
                <a16:creationId xmlns:a16="http://schemas.microsoft.com/office/drawing/2014/main" id="{5B188E97-5C33-C299-4907-DD4C73D2CB10}"/>
              </a:ext>
            </a:extLst>
          </p:cNvPr>
          <p:cNvPicPr>
            <a:picLocks noGrp="1" noChangeAspect="1"/>
          </p:cNvPicPr>
          <p:nvPr>
            <p:ph type="pic" sz="quarter" idx="15"/>
          </p:nvPr>
        </p:nvPicPr>
        <p:blipFill>
          <a:blip r:embed="rId4"/>
          <a:srcRect t="9926" b="9926"/>
          <a:stretch>
            <a:fillRect/>
          </a:stretch>
        </p:blipFill>
        <p:spPr>
          <a:prstGeom prst="rect">
            <a:avLst/>
          </a:prstGeom>
        </p:spPr>
      </p:pic>
      <p:pic>
        <p:nvPicPr>
          <p:cNvPr id="29" name="Picture Placeholder 28">
            <a:extLst>
              <a:ext uri="{FF2B5EF4-FFF2-40B4-BE49-F238E27FC236}">
                <a16:creationId xmlns:a16="http://schemas.microsoft.com/office/drawing/2014/main" id="{04255D4F-5493-AFD7-47D5-373C52927773}"/>
              </a:ext>
            </a:extLst>
          </p:cNvPr>
          <p:cNvPicPr>
            <a:picLocks noGrp="1" noChangeAspect="1"/>
          </p:cNvPicPr>
          <p:nvPr>
            <p:ph type="pic" sz="quarter" idx="16"/>
          </p:nvPr>
        </p:nvPicPr>
        <p:blipFill>
          <a:blip r:embed="rId5"/>
          <a:srcRect l="22024" r="22024"/>
          <a:stretch>
            <a:fillRect/>
          </a:stretch>
        </p:blipFill>
        <p:spPr>
          <a:prstGeom prst="rect">
            <a:avLst/>
          </a:prstGeom>
        </p:spPr>
      </p:pic>
      <p:pic>
        <p:nvPicPr>
          <p:cNvPr id="32" name="Picture Placeholder 31">
            <a:extLst>
              <a:ext uri="{FF2B5EF4-FFF2-40B4-BE49-F238E27FC236}">
                <a16:creationId xmlns:a16="http://schemas.microsoft.com/office/drawing/2014/main" id="{717AB705-A774-3B3E-A247-9C805C090C1F}"/>
              </a:ext>
            </a:extLst>
          </p:cNvPr>
          <p:cNvPicPr>
            <a:picLocks noGrp="1" noChangeAspect="1"/>
          </p:cNvPicPr>
          <p:nvPr>
            <p:ph type="pic" sz="quarter" idx="17"/>
          </p:nvPr>
        </p:nvPicPr>
        <p:blipFill>
          <a:blip r:embed="rId6"/>
          <a:srcRect l="15993" r="15993"/>
          <a:stretch>
            <a:fillRect/>
          </a:stretch>
        </p:blipFill>
        <p:spPr>
          <a:prstGeom prst="rect">
            <a:avLst/>
          </a:prstGeom>
        </p:spPr>
      </p:pic>
    </p:spTree>
    <p:extLst>
      <p:ext uri="{BB962C8B-B14F-4D97-AF65-F5344CB8AC3E}">
        <p14:creationId xmlns:p14="http://schemas.microsoft.com/office/powerpoint/2010/main" val="2619301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3DB88-62DD-4C41-977F-D59BEF14EE76}"/>
              </a:ext>
            </a:extLst>
          </p:cNvPr>
          <p:cNvSpPr>
            <a:spLocks noGrp="1"/>
          </p:cNvSpPr>
          <p:nvPr>
            <p:ph type="title"/>
          </p:nvPr>
        </p:nvSpPr>
        <p:spPr>
          <a:xfrm>
            <a:off x="838200" y="5509419"/>
            <a:ext cx="4082142" cy="585788"/>
          </a:xfrm>
        </p:spPr>
        <p:txBody>
          <a:bodyPr/>
          <a:lstStyle/>
          <a:p>
            <a:r>
              <a:rPr lang="en-US" dirty="0"/>
              <a:t>ANALYSIS</a:t>
            </a:r>
          </a:p>
        </p:txBody>
      </p:sp>
      <p:sp>
        <p:nvSpPr>
          <p:cNvPr id="3" name="Text Placeholder 2">
            <a:extLst>
              <a:ext uri="{FF2B5EF4-FFF2-40B4-BE49-F238E27FC236}">
                <a16:creationId xmlns:a16="http://schemas.microsoft.com/office/drawing/2014/main" id="{AEF37E83-2D8B-42EF-A2C4-5D2BBDB1F05B}"/>
              </a:ext>
            </a:extLst>
          </p:cNvPr>
          <p:cNvSpPr>
            <a:spLocks noGrp="1"/>
          </p:cNvSpPr>
          <p:nvPr>
            <p:ph type="body" sz="quarter" idx="13"/>
          </p:nvPr>
        </p:nvSpPr>
        <p:spPr>
          <a:xfrm>
            <a:off x="166074" y="1507772"/>
            <a:ext cx="2141764" cy="514350"/>
          </a:xfrm>
        </p:spPr>
        <p:txBody>
          <a:bodyPr/>
          <a:lstStyle/>
          <a:p>
            <a:r>
              <a:rPr lang="en-US" dirty="0"/>
              <a:t>Principle 1</a:t>
            </a:r>
          </a:p>
        </p:txBody>
      </p:sp>
      <p:sp>
        <p:nvSpPr>
          <p:cNvPr id="4" name="Text Placeholder 3">
            <a:extLst>
              <a:ext uri="{FF2B5EF4-FFF2-40B4-BE49-F238E27FC236}">
                <a16:creationId xmlns:a16="http://schemas.microsoft.com/office/drawing/2014/main" id="{B0D77839-2CFD-4BC8-85DA-9EE69CCE1B20}"/>
              </a:ext>
            </a:extLst>
          </p:cNvPr>
          <p:cNvSpPr>
            <a:spLocks noGrp="1"/>
          </p:cNvSpPr>
          <p:nvPr>
            <p:ph type="body" sz="quarter" idx="14"/>
          </p:nvPr>
        </p:nvSpPr>
        <p:spPr>
          <a:xfrm>
            <a:off x="732131" y="2584097"/>
            <a:ext cx="2141764" cy="514350"/>
          </a:xfrm>
        </p:spPr>
        <p:txBody>
          <a:bodyPr/>
          <a:lstStyle/>
          <a:p>
            <a:r>
              <a:rPr lang="en-US" dirty="0"/>
              <a:t>Principle 2</a:t>
            </a:r>
          </a:p>
        </p:txBody>
      </p:sp>
      <p:sp>
        <p:nvSpPr>
          <p:cNvPr id="5" name="Text Placeholder 4">
            <a:extLst>
              <a:ext uri="{FF2B5EF4-FFF2-40B4-BE49-F238E27FC236}">
                <a16:creationId xmlns:a16="http://schemas.microsoft.com/office/drawing/2014/main" id="{57E386FF-C90F-4484-A843-D4BA75FFF002}"/>
              </a:ext>
            </a:extLst>
          </p:cNvPr>
          <p:cNvSpPr>
            <a:spLocks noGrp="1"/>
          </p:cNvSpPr>
          <p:nvPr>
            <p:ph type="body" sz="quarter" idx="15"/>
          </p:nvPr>
        </p:nvSpPr>
        <p:spPr>
          <a:xfrm>
            <a:off x="1897356" y="4737382"/>
            <a:ext cx="2141764" cy="514350"/>
          </a:xfrm>
        </p:spPr>
        <p:txBody>
          <a:bodyPr/>
          <a:lstStyle/>
          <a:p>
            <a:r>
              <a:rPr lang="en-US" dirty="0"/>
              <a:t>Principle 4</a:t>
            </a:r>
          </a:p>
        </p:txBody>
      </p:sp>
      <p:sp>
        <p:nvSpPr>
          <p:cNvPr id="12" name="Text Placeholder 11">
            <a:extLst>
              <a:ext uri="{FF2B5EF4-FFF2-40B4-BE49-F238E27FC236}">
                <a16:creationId xmlns:a16="http://schemas.microsoft.com/office/drawing/2014/main" id="{FABE7D8B-D1CD-44C0-AD2D-2ABA67684E97}"/>
              </a:ext>
            </a:extLst>
          </p:cNvPr>
          <p:cNvSpPr>
            <a:spLocks noGrp="1"/>
          </p:cNvSpPr>
          <p:nvPr>
            <p:ph type="body" sz="quarter" idx="17"/>
          </p:nvPr>
        </p:nvSpPr>
        <p:spPr>
          <a:xfrm>
            <a:off x="4401536" y="467360"/>
            <a:ext cx="5423184" cy="2157010"/>
          </a:xfrm>
        </p:spPr>
        <p:txBody>
          <a:bodyPr>
            <a:normAutofit/>
          </a:bodyPr>
          <a:lstStyle/>
          <a:p>
            <a:r>
              <a:rPr lang="en-US" dirty="0"/>
              <a:t>PRINCIPLE 1: Members shall provide professional services and conduct research with honesty and compassion, and shall respect the dignity, worth, and rights of those served. </a:t>
            </a:r>
          </a:p>
          <a:p>
            <a:r>
              <a:rPr lang="en-US" dirty="0"/>
              <a:t>Rule 1a: Individuals shall not limit the delivery of professional services on any basis that is unjustifiable or irrelevant to the need for the potential benefit from such services.</a:t>
            </a:r>
          </a:p>
        </p:txBody>
      </p:sp>
      <p:sp>
        <p:nvSpPr>
          <p:cNvPr id="13" name="Text Placeholder 12">
            <a:extLst>
              <a:ext uri="{FF2B5EF4-FFF2-40B4-BE49-F238E27FC236}">
                <a16:creationId xmlns:a16="http://schemas.microsoft.com/office/drawing/2014/main" id="{8C2F0B15-120C-423F-8EE5-F303B19D5CC5}"/>
              </a:ext>
            </a:extLst>
          </p:cNvPr>
          <p:cNvSpPr>
            <a:spLocks noGrp="1"/>
          </p:cNvSpPr>
          <p:nvPr>
            <p:ph type="body" sz="quarter" idx="18"/>
          </p:nvPr>
        </p:nvSpPr>
        <p:spPr>
          <a:xfrm>
            <a:off x="4967593" y="2127246"/>
            <a:ext cx="5102680" cy="1726876"/>
          </a:xfrm>
        </p:spPr>
        <p:txBody>
          <a:bodyPr>
            <a:normAutofit fontScale="92500" lnSpcReduction="10000"/>
          </a:bodyPr>
          <a:lstStyle/>
          <a:p>
            <a:r>
              <a:rPr lang="en-US" dirty="0"/>
              <a:t>PRINCIPLE 2: Members shall maintain the highest standards of professional competence in rendering services. </a:t>
            </a:r>
          </a:p>
          <a:p>
            <a:r>
              <a:rPr lang="en-US" dirty="0"/>
              <a:t>Rule 2a: Members shall provide only those professional services for which they are qualified by education and experience. </a:t>
            </a:r>
          </a:p>
          <a:p>
            <a:r>
              <a:rPr lang="en-US" dirty="0"/>
              <a:t>Rule 2b: Individuals shall use available resources, including referrals to other specialists, and shall not give or accept benefits or items of value for receiving or making referrals.</a:t>
            </a:r>
          </a:p>
        </p:txBody>
      </p:sp>
      <p:sp>
        <p:nvSpPr>
          <p:cNvPr id="14" name="Text Placeholder 13">
            <a:extLst>
              <a:ext uri="{FF2B5EF4-FFF2-40B4-BE49-F238E27FC236}">
                <a16:creationId xmlns:a16="http://schemas.microsoft.com/office/drawing/2014/main" id="{300D2644-F516-41F1-A88D-93673EA209A4}"/>
              </a:ext>
            </a:extLst>
          </p:cNvPr>
          <p:cNvSpPr>
            <a:spLocks noGrp="1"/>
          </p:cNvSpPr>
          <p:nvPr>
            <p:ph type="body" sz="quarter" idx="19"/>
          </p:nvPr>
        </p:nvSpPr>
        <p:spPr>
          <a:xfrm>
            <a:off x="6013818" y="4014720"/>
            <a:ext cx="5102680" cy="1726876"/>
          </a:xfrm>
        </p:spPr>
        <p:txBody>
          <a:bodyPr>
            <a:normAutofit/>
          </a:bodyPr>
          <a:lstStyle/>
          <a:p>
            <a:r>
              <a:rPr lang="en-US" dirty="0"/>
              <a:t>Principle 4: Members shall provide only services and products that are in the best interest of those served. </a:t>
            </a:r>
          </a:p>
          <a:p>
            <a:r>
              <a:rPr lang="en-US" dirty="0"/>
              <a:t>Rule 4a: Individuals shall not exploit persons in the delivery of professional services. </a:t>
            </a:r>
          </a:p>
          <a:p>
            <a:r>
              <a:rPr lang="en-US" dirty="0"/>
              <a:t>Rule 4b: Individuals shall not charge for services not rendered.</a:t>
            </a:r>
          </a:p>
        </p:txBody>
      </p:sp>
      <p:sp>
        <p:nvSpPr>
          <p:cNvPr id="16" name="Date Placeholder 15">
            <a:extLst>
              <a:ext uri="{FF2B5EF4-FFF2-40B4-BE49-F238E27FC236}">
                <a16:creationId xmlns:a16="http://schemas.microsoft.com/office/drawing/2014/main" id="{24238BD7-9B10-4E64-B1B4-FDE6DD70AA60}"/>
              </a:ext>
            </a:extLst>
          </p:cNvPr>
          <p:cNvSpPr>
            <a:spLocks noGrp="1"/>
          </p:cNvSpPr>
          <p:nvPr>
            <p:ph type="dt" sz="half" idx="10"/>
          </p:nvPr>
        </p:nvSpPr>
        <p:spPr>
          <a:xfrm>
            <a:off x="838200" y="6356350"/>
            <a:ext cx="2743200" cy="365125"/>
          </a:xfrm>
        </p:spPr>
        <p:txBody>
          <a:bodyPr/>
          <a:lstStyle/>
          <a:p>
            <a:r>
              <a:rPr lang="en-US" dirty="0"/>
              <a:t>2023</a:t>
            </a:r>
          </a:p>
        </p:txBody>
      </p:sp>
      <p:sp>
        <p:nvSpPr>
          <p:cNvPr id="17" name="Footer Placeholder 16">
            <a:extLst>
              <a:ext uri="{FF2B5EF4-FFF2-40B4-BE49-F238E27FC236}">
                <a16:creationId xmlns:a16="http://schemas.microsoft.com/office/drawing/2014/main" id="{CD3D67B7-A821-49FC-94BE-19EDE9D319A5}"/>
              </a:ext>
            </a:extLst>
          </p:cNvPr>
          <p:cNvSpPr>
            <a:spLocks noGrp="1"/>
          </p:cNvSpPr>
          <p:nvPr>
            <p:ph type="ftr" sz="quarter" idx="11"/>
          </p:nvPr>
        </p:nvSpPr>
        <p:spPr>
          <a:xfrm>
            <a:off x="6749143" y="6356350"/>
            <a:ext cx="3775981" cy="365125"/>
          </a:xfrm>
        </p:spPr>
        <p:txBody>
          <a:bodyPr/>
          <a:lstStyle/>
          <a:p>
            <a:r>
              <a:rPr lang="en-US" dirty="0"/>
              <a:t>FIFTY SHADES OF ETHICS</a:t>
            </a:r>
          </a:p>
        </p:txBody>
      </p:sp>
      <p:sp>
        <p:nvSpPr>
          <p:cNvPr id="18" name="Slide Number Placeholder 17">
            <a:extLst>
              <a:ext uri="{FF2B5EF4-FFF2-40B4-BE49-F238E27FC236}">
                <a16:creationId xmlns:a16="http://schemas.microsoft.com/office/drawing/2014/main" id="{C8D6D0E8-3983-4B7D-ADB2-077E17AD3BD0}"/>
              </a:ext>
            </a:extLst>
          </p:cNvPr>
          <p:cNvSpPr>
            <a:spLocks noGrp="1"/>
          </p:cNvSpPr>
          <p:nvPr>
            <p:ph type="sldNum" sz="quarter" idx="12"/>
          </p:nvPr>
        </p:nvSpPr>
        <p:spPr>
          <a:xfrm>
            <a:off x="10810874" y="6356350"/>
            <a:ext cx="542925" cy="365125"/>
          </a:xfrm>
        </p:spPr>
        <p:txBody>
          <a:bodyPr/>
          <a:lstStyle/>
          <a:p>
            <a:fld id="{A49DFD55-3C28-40EF-9E31-A92D2E4017FF}" type="slidenum">
              <a:rPr lang="en-US" smtClean="0"/>
              <a:pPr/>
              <a:t>9</a:t>
            </a:fld>
            <a:endParaRPr lang="en-US" dirty="0"/>
          </a:p>
        </p:txBody>
      </p:sp>
    </p:spTree>
    <p:extLst>
      <p:ext uri="{BB962C8B-B14F-4D97-AF65-F5344CB8AC3E}">
        <p14:creationId xmlns:p14="http://schemas.microsoft.com/office/powerpoint/2010/main" val="332104327"/>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7328976 Minimalist presentation_Win32_v3" id="{68F91E1F-47E3-4784-97BA-A7779D45FCD8}" vid="{DD4A590D-E633-4E0F-B7C2-7C0F99B0E2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C4DF17-F044-499E-9F05-A29D5AD84F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29871E02-0625-4B19-9E83-24FAEB4AAE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6CD170-8994-4B78-9EA8-2A6D16DEF2E0}">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{4B4A964E-6F5F-4AE1-8B9B-91EDBDF3F535}tf67328976_win32</Template>
  <TotalTime>1256</TotalTime>
  <Words>3125</Words>
  <Application>Microsoft Office PowerPoint</Application>
  <PresentationFormat>Widescreen</PresentationFormat>
  <Paragraphs>287</Paragraphs>
  <Slides>30</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BlinkMacSystemFont</vt:lpstr>
      <vt:lpstr>Calibri</vt:lpstr>
      <vt:lpstr>Tenorite</vt:lpstr>
      <vt:lpstr>urw-geometric</vt:lpstr>
      <vt:lpstr>Office Theme</vt:lpstr>
      <vt:lpstr>FIFTY SHADES of ETHICS</vt:lpstr>
      <vt:lpstr>AGENDA</vt:lpstr>
      <vt:lpstr>INTRODUCTION</vt:lpstr>
      <vt:lpstr>Learning outcomes</vt:lpstr>
      <vt:lpstr>1. Learn the general tenants of ethics  2. Analyze Ethical Dilemmas   3. Describe solutions</vt:lpstr>
      <vt:lpstr>THE AMERICAN ACADEMY of AUDIOLOGY’s CODE OF ETHICS</vt:lpstr>
      <vt:lpstr>Preamble (when?)</vt:lpstr>
      <vt:lpstr>Gifts</vt:lpstr>
      <vt:lpstr>ANALYSIS</vt:lpstr>
      <vt:lpstr>Brennan and colleagues (2006) pointed out that professional organizations and industry have worked from two key assumptions   1. “Small” gifts do not significantly influence health care provider behavior   2. Disclosing conflict of interest is sufficient to protect the interest of the patient/consumer </vt:lpstr>
      <vt:lpstr>Gifts</vt:lpstr>
      <vt:lpstr>Throwing Shade</vt:lpstr>
      <vt:lpstr>Gifts</vt:lpstr>
      <vt:lpstr>Documentation</vt:lpstr>
      <vt:lpstr>Documentation result</vt:lpstr>
      <vt:lpstr>Confidentiality</vt:lpstr>
      <vt:lpstr>Confidentiality result</vt:lpstr>
      <vt:lpstr>Client</vt:lpstr>
      <vt:lpstr>Client</vt:lpstr>
      <vt:lpstr>HOSPITAL</vt:lpstr>
      <vt:lpstr>HOSPITAL RESULTS</vt:lpstr>
      <vt:lpstr>DOCTOR DOCTOR </vt:lpstr>
      <vt:lpstr>DOCTOR DOCTOR </vt:lpstr>
      <vt:lpstr>TELEHEALTH</vt:lpstr>
      <vt:lpstr>TELEHEALTH RESULTS</vt:lpstr>
      <vt:lpstr>Ethics Chart</vt:lpstr>
      <vt:lpstr>PowerPoint Presentation</vt:lpstr>
      <vt:lpstr>PowerPoint Presentation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FIFTY SHADES of ETHICS</dc:title>
  <dc:creator>Christine Stanley</dc:creator>
  <cp:lastModifiedBy>Emily Childers</cp:lastModifiedBy>
  <cp:revision>5</cp:revision>
  <dcterms:created xsi:type="dcterms:W3CDTF">2023-09-06T21:51:05Z</dcterms:created>
  <dcterms:modified xsi:type="dcterms:W3CDTF">2023-09-07T19:07:40Z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