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47"/>
  </p:notesMasterIdLst>
  <p:sldIdLst>
    <p:sldId id="256" r:id="rId2"/>
    <p:sldId id="257" r:id="rId3"/>
    <p:sldId id="349" r:id="rId4"/>
    <p:sldId id="338" r:id="rId5"/>
    <p:sldId id="350" r:id="rId6"/>
    <p:sldId id="323" r:id="rId7"/>
    <p:sldId id="335" r:id="rId8"/>
    <p:sldId id="352" r:id="rId9"/>
    <p:sldId id="353" r:id="rId10"/>
    <p:sldId id="356" r:id="rId11"/>
    <p:sldId id="339" r:id="rId12"/>
    <p:sldId id="276" r:id="rId13"/>
    <p:sldId id="277" r:id="rId14"/>
    <p:sldId id="341" r:id="rId15"/>
    <p:sldId id="340" r:id="rId16"/>
    <p:sldId id="296" r:id="rId17"/>
    <p:sldId id="298" r:id="rId18"/>
    <p:sldId id="299" r:id="rId19"/>
    <p:sldId id="309" r:id="rId20"/>
    <p:sldId id="300" r:id="rId21"/>
    <p:sldId id="364" r:id="rId22"/>
    <p:sldId id="313" r:id="rId23"/>
    <p:sldId id="314" r:id="rId24"/>
    <p:sldId id="322" r:id="rId25"/>
    <p:sldId id="258" r:id="rId26"/>
    <p:sldId id="261" r:id="rId27"/>
    <p:sldId id="265" r:id="rId28"/>
    <p:sldId id="326" r:id="rId29"/>
    <p:sldId id="351" r:id="rId30"/>
    <p:sldId id="264" r:id="rId31"/>
    <p:sldId id="355" r:id="rId32"/>
    <p:sldId id="285" r:id="rId33"/>
    <p:sldId id="330" r:id="rId34"/>
    <p:sldId id="286" r:id="rId35"/>
    <p:sldId id="301" r:id="rId36"/>
    <p:sldId id="354" r:id="rId37"/>
    <p:sldId id="348" r:id="rId38"/>
    <p:sldId id="332" r:id="rId39"/>
    <p:sldId id="359" r:id="rId40"/>
    <p:sldId id="363" r:id="rId41"/>
    <p:sldId id="361" r:id="rId42"/>
    <p:sldId id="358" r:id="rId43"/>
    <p:sldId id="325" r:id="rId44"/>
    <p:sldId id="343" r:id="rId45"/>
    <p:sldId id="274" r:id="rId46"/>
  </p:sldIdLst>
  <p:sldSz cx="9144000" cy="5143500" type="screen16x9"/>
  <p:notesSz cx="6858000" cy="9144000"/>
  <p:embeddedFontLst>
    <p:embeddedFont>
      <p:font typeface="Calibri" panose="020F0502020204030204" pitchFamily="34" charset="0"/>
      <p:regular r:id="rId48"/>
      <p:bold r:id="rId49"/>
      <p:italic r:id="rId50"/>
      <p:boldItalic r:id="rId51"/>
    </p:embeddedFont>
    <p:embeddedFont>
      <p:font typeface="Helvetica" panose="020B0604020202020204" pitchFamily="34" charset="0"/>
      <p:regular r:id="rId52"/>
      <p:bold r:id="rId53"/>
      <p:italic r:id="rId54"/>
      <p:boldItalic r:id="rId55"/>
    </p:embeddedFont>
    <p:embeddedFont>
      <p:font typeface="Maven Pro" panose="020B0604020202020204" charset="0"/>
      <p:regular r:id="rId56"/>
      <p:bold r:id="rId57"/>
    </p:embeddedFont>
    <p:embeddedFont>
      <p:font typeface="Nunito" pitchFamily="2" charset="0"/>
      <p:regular r:id="rId58"/>
      <p:bold r:id="rId59"/>
      <p:italic r:id="rId60"/>
      <p:boldItalic r:id="rId61"/>
    </p:embeddedFont>
    <p:embeddedFont>
      <p:font typeface="Roboto" panose="02000000000000000000" pitchFamily="2" charset="0"/>
      <p:regular r:id="rId62"/>
      <p:bold r:id="rId63"/>
      <p:italic r:id="rId64"/>
      <p:boldItalic r:id="rId6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889" autoAdjust="0"/>
    <p:restoredTop sz="71957" autoAdjust="0"/>
  </p:normalViewPr>
  <p:slideViewPr>
    <p:cSldViewPr snapToGrid="0">
      <p:cViewPr varScale="1">
        <p:scale>
          <a:sx n="80" d="100"/>
          <a:sy n="80" d="100"/>
        </p:scale>
        <p:origin x="931" y="29"/>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notesMaster" Target="notesMasters/notesMaster1.xml"/><Relationship Id="rId63" Type="http://schemas.openxmlformats.org/officeDocument/2006/relationships/font" Target="fonts/font16.fntdata"/><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6.fntdata"/><Relationship Id="rId58" Type="http://schemas.openxmlformats.org/officeDocument/2006/relationships/font" Target="fonts/font11.fntdata"/><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font" Target="fonts/font14.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font" Target="fonts/font17.fntdata"/><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2.fntdata"/><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7.fntdata"/><Relationship Id="rId62"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font" Target="fonts/font18.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3.fntdata"/><Relationship Id="rId55"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element is pretty straightforward – you can provide a case history, or leave it blank and ask the student to create a case history that fits the profile you give them. This way you can assess the students understanding</a:t>
            </a:r>
            <a:r>
              <a:rPr lang="en-US" baseline="0" dirty="0"/>
              <a:t> of what symptoms, primary complaints, and so forth are commonly associated with a given hearing loss profile.</a:t>
            </a:r>
            <a:endParaRPr lang="en-US" dirty="0"/>
          </a:p>
        </p:txBody>
      </p:sp>
    </p:spTree>
    <p:extLst>
      <p:ext uri="{BB962C8B-B14F-4D97-AF65-F5344CB8AC3E}">
        <p14:creationId xmlns:p14="http://schemas.microsoft.com/office/powerpoint/2010/main" val="32601841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Next is the </a:t>
            </a:r>
            <a:r>
              <a:rPr lang="en-US" dirty="0" err="1"/>
              <a:t>otoscopy</a:t>
            </a:r>
            <a:r>
              <a:rPr lang="en-US" dirty="0"/>
              <a:t> module. CLASS</a:t>
            </a:r>
            <a:r>
              <a:rPr lang="en-US" baseline="0" dirty="0"/>
              <a:t> has a built in bank of </a:t>
            </a:r>
            <a:r>
              <a:rPr lang="en-US" baseline="0" dirty="0" err="1"/>
              <a:t>otoscopy</a:t>
            </a:r>
            <a:r>
              <a:rPr lang="en-US" baseline="0" dirty="0"/>
              <a:t> images for all sorts of conditions, including perforations, </a:t>
            </a:r>
            <a:r>
              <a:rPr lang="en-US" baseline="0" dirty="0" err="1"/>
              <a:t>cholesteatomas</a:t>
            </a:r>
            <a:r>
              <a:rPr lang="en-US" baseline="0" dirty="0"/>
              <a:t>, glomus tumors, </a:t>
            </a:r>
            <a:r>
              <a:rPr lang="en-US" baseline="0" dirty="0" err="1"/>
              <a:t>tympanosclerosis</a:t>
            </a:r>
            <a:r>
              <a:rPr lang="en-US" baseline="0" dirty="0"/>
              <a:t>, otitis media with effusion, acute otitis media, tubes, </a:t>
            </a:r>
            <a:r>
              <a:rPr lang="en-US" baseline="0" dirty="0" err="1"/>
              <a:t>tympanoplasty</a:t>
            </a:r>
            <a:r>
              <a:rPr lang="en-US" baseline="0" dirty="0"/>
              <a:t>, partially and fully occluding cerumen and within normal limits.</a:t>
            </a:r>
          </a:p>
          <a:p>
            <a:endParaRPr lang="en-US" baseline="0" dirty="0"/>
          </a:p>
          <a:p>
            <a:r>
              <a:rPr lang="en-US" baseline="0" dirty="0"/>
              <a:t>Shameless plug – we’d LOVE to get more photos in this bank. If you have images you’re willing to release a copy of for use in the simulator – PLEASE EMAIL ME. In particular, we’re looking for images of individuals with different skin tones to have a more diverse database!</a:t>
            </a:r>
          </a:p>
          <a:p>
            <a:endParaRPr lang="en-US" dirty="0"/>
          </a:p>
        </p:txBody>
      </p:sp>
    </p:spTree>
    <p:extLst>
      <p:ext uri="{BB962C8B-B14F-4D97-AF65-F5344CB8AC3E}">
        <p14:creationId xmlns:p14="http://schemas.microsoft.com/office/powerpoint/2010/main" val="21187384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Immittance</a:t>
            </a:r>
            <a:r>
              <a:rPr lang="en-US" baseline="0" dirty="0"/>
              <a:t> element includes tympanometry and acoustic reflex thresholds.  CLASS anticipates supporting reflex decay and a basic WAI simulation in future versions. In the tympanometry designer, users select the type of tympanogram they would like for their case. During an assessment, </a:t>
            </a:r>
            <a:r>
              <a:rPr lang="en-US" baseline="0" dirty="0" err="1"/>
              <a:t>tymps</a:t>
            </a:r>
            <a:r>
              <a:rPr lang="en-US" baseline="0" dirty="0"/>
              <a:t> draw from right to left, just like they do in the clinic, and the normative range box is only visible in practice mode. In test mode, students have to determine for themselves if the </a:t>
            </a:r>
            <a:r>
              <a:rPr lang="en-US" baseline="0" dirty="0" err="1"/>
              <a:t>tymp</a:t>
            </a:r>
            <a:r>
              <a:rPr lang="en-US" baseline="0" dirty="0"/>
              <a:t> is within normal limits or not and what type of </a:t>
            </a:r>
            <a:r>
              <a:rPr lang="en-US" baseline="0" dirty="0" err="1"/>
              <a:t>tymp</a:t>
            </a:r>
            <a:r>
              <a:rPr lang="en-US" baseline="0" dirty="0"/>
              <a:t> it is</a:t>
            </a:r>
            <a:endParaRPr lang="en-US" dirty="0"/>
          </a:p>
        </p:txBody>
      </p:sp>
    </p:spTree>
    <p:extLst>
      <p:ext uri="{BB962C8B-B14F-4D97-AF65-F5344CB8AC3E}">
        <p14:creationId xmlns:p14="http://schemas.microsoft.com/office/powerpoint/2010/main" val="40249959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Acoustic </a:t>
            </a:r>
            <a:r>
              <a:rPr lang="en-US" baseline="0" dirty="0"/>
              <a:t>reflex thresholds are automatically estimated based on the designed audiogram, but can be modified here. Both ipsilateral and contralateral reflexes can be tested, and the program supports the primary patterns of reflexes depending on the level of the bone conduction threshold (to determine recruitment) and any air-bone gaps (indicating a conductive component). Users can run the art at different levels and the magnitude of the reflex will change depending on the level relative to the true threshold.</a:t>
            </a:r>
            <a:endParaRPr lang="en-US" dirty="0"/>
          </a:p>
        </p:txBody>
      </p:sp>
    </p:spTree>
    <p:extLst>
      <p:ext uri="{BB962C8B-B14F-4D97-AF65-F5344CB8AC3E}">
        <p14:creationId xmlns:p14="http://schemas.microsoft.com/office/powerpoint/2010/main" val="24937031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impressions/report</a:t>
            </a:r>
            <a:r>
              <a:rPr lang="en-US" baseline="0" dirty="0"/>
              <a:t> section provides a space for users to leave their impressions about the case or to provide a full written report. This is a great place to have students debrief their assessment, ask questions, and provide feedback that you can use during your debriefing session.</a:t>
            </a:r>
            <a:endParaRPr lang="en-US" dirty="0"/>
          </a:p>
        </p:txBody>
      </p:sp>
    </p:spTree>
    <p:extLst>
      <p:ext uri="{BB962C8B-B14F-4D97-AF65-F5344CB8AC3E}">
        <p14:creationId xmlns:p14="http://schemas.microsoft.com/office/powerpoint/2010/main" val="1331702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When you complete</a:t>
            </a:r>
            <a:r>
              <a:rPr lang="en-US" baseline="0" dirty="0"/>
              <a:t> a case, the program automatically scores the case elements and creates a PDF summary report of your performance. This report provides users with immediate feedback on the case they just completed</a:t>
            </a:r>
            <a:endParaRPr lang="en-US" dirty="0"/>
          </a:p>
        </p:txBody>
      </p:sp>
    </p:spTree>
    <p:extLst>
      <p:ext uri="{BB962C8B-B14F-4D97-AF65-F5344CB8AC3E}">
        <p14:creationId xmlns:p14="http://schemas.microsoft.com/office/powerpoint/2010/main" val="16842633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One really</a:t>
            </a:r>
            <a:r>
              <a:rPr lang="en-US" baseline="0" dirty="0"/>
              <a:t> neat feature of CLASS is an automated analysis of user behaviors. The program tracks each threshold presentation and has certain flags that get created when a user does not appropriately perform the tests. In this example, we can learn that the user did not follow the Hughson Westlake procedure because they went up and down by intervals other than 5 and 10 dB. They also didn’t hold down the stimulus presentation button for long enough (~1 second) and they didn’t confirm their threshold measurement at 1000 Hz in the right ear via air conduction. These flags give users and instructors feedback on how they can improve their technique to follow best practices. There are currently around 20 flags that get analyzed for each ear, transducer, and frequency on every submission.</a:t>
            </a:r>
          </a:p>
          <a:p>
            <a:endParaRPr lang="en-US" baseline="0" dirty="0"/>
          </a:p>
          <a:p>
            <a:r>
              <a:rPr lang="en-US" baseline="0" dirty="0"/>
              <a:t>and a copy of every report is stored on the cloud in an instructor portal  - so it’s important to make sure you’re registered for the right instructor before you complete a submission.</a:t>
            </a:r>
            <a:endParaRPr lang="en-US" dirty="0"/>
          </a:p>
        </p:txBody>
      </p:sp>
    </p:spTree>
    <p:extLst>
      <p:ext uri="{BB962C8B-B14F-4D97-AF65-F5344CB8AC3E}">
        <p14:creationId xmlns:p14="http://schemas.microsoft.com/office/powerpoint/2010/main" val="7020700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cc0974ecb1_1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cc0974ecb1_1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cc0974ecb1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cc0974ecb1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cc0974ecb1_1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cc0974ecb1_1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914400" marR="139700" lvl="1" indent="-317500" algn="l" rtl="0">
              <a:lnSpc>
                <a:spcPct val="115000"/>
              </a:lnSpc>
              <a:spcBef>
                <a:spcPts val="0"/>
              </a:spcBef>
              <a:spcAft>
                <a:spcPts val="0"/>
              </a:spcAft>
              <a:buClr>
                <a:srgbClr val="6E6259"/>
              </a:buClr>
              <a:buSzPts val="1400"/>
              <a:buFont typeface="Arial"/>
              <a:buChar char="○"/>
            </a:pPr>
            <a:r>
              <a:rPr lang="en" sz="1400">
                <a:solidFill>
                  <a:srgbClr val="6E6259"/>
                </a:solidFill>
                <a:highlight>
                  <a:schemeClr val="lt1"/>
                </a:highlight>
              </a:rPr>
              <a:t>Clinical instruction occurs asynchronously followed by debriefing sessions.</a:t>
            </a:r>
            <a:endParaRPr sz="1400">
              <a:solidFill>
                <a:srgbClr val="6E6259"/>
              </a:solidFill>
              <a:highlight>
                <a:schemeClr val="lt1"/>
              </a:highlight>
            </a:endParaRPr>
          </a:p>
          <a:p>
            <a:pPr marL="914400" marR="139700" lvl="1" indent="-317500" algn="l" rtl="0">
              <a:lnSpc>
                <a:spcPct val="115000"/>
              </a:lnSpc>
              <a:spcBef>
                <a:spcPts val="0"/>
              </a:spcBef>
              <a:spcAft>
                <a:spcPts val="0"/>
              </a:spcAft>
              <a:buClr>
                <a:srgbClr val="6E6259"/>
              </a:buClr>
              <a:buSzPts val="1400"/>
              <a:buFont typeface="Arial"/>
              <a:buChar char="○"/>
            </a:pPr>
            <a:r>
              <a:rPr lang="en" sz="1400">
                <a:solidFill>
                  <a:srgbClr val="6E6259"/>
                </a:solidFill>
                <a:highlight>
                  <a:schemeClr val="lt1"/>
                </a:highlight>
              </a:rPr>
              <a:t>If working on the same CS case, treat it like a group clinical situation.</a:t>
            </a:r>
            <a:endParaRPr sz="1400">
              <a:solidFill>
                <a:srgbClr val="6E6259"/>
              </a:solidFill>
              <a:highlight>
                <a:schemeClr val="lt1"/>
              </a:highlight>
            </a:endParaRPr>
          </a:p>
          <a:p>
            <a:pPr marL="914400" marR="139700" lvl="1" indent="-317500" algn="l" rtl="0">
              <a:lnSpc>
                <a:spcPct val="115000"/>
              </a:lnSpc>
              <a:spcBef>
                <a:spcPts val="0"/>
              </a:spcBef>
              <a:spcAft>
                <a:spcPts val="0"/>
              </a:spcAft>
              <a:buClr>
                <a:srgbClr val="6E6259"/>
              </a:buClr>
              <a:buSzPts val="1400"/>
              <a:buFont typeface="Arial"/>
              <a:buChar char="○"/>
            </a:pPr>
            <a:r>
              <a:rPr lang="en" sz="1400">
                <a:solidFill>
                  <a:srgbClr val="6E6259"/>
                </a:solidFill>
                <a:highlight>
                  <a:schemeClr val="lt1"/>
                </a:highlight>
              </a:rPr>
              <a:t>Asynchronous learning task would be a good approach.</a:t>
            </a:r>
            <a:endParaRPr sz="1400" b="1">
              <a:solidFill>
                <a:srgbClr val="6E6259"/>
              </a:solidFill>
              <a:highlight>
                <a:schemeClr val="lt1"/>
              </a:highlight>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cc0974ecb1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cc0974ecb1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cc0974ecb1_1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cc0974ecb1_1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cc0974ecb1_1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cc0974ecb1_1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335925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660133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My personal favorite</a:t>
            </a:r>
            <a:r>
              <a:rPr lang="en-US" baseline="0" dirty="0"/>
              <a:t> is the masking tool. This tool is available only for instructors (since it gives away some of the case information when it’s used). This is a rather unique perspective to teaching masking, but I have found it personally to be very helpful. The masking tool shows the level of the signal (in gold) and the level of the masker (in gray) in the test ear (left) and </a:t>
            </a:r>
            <a:r>
              <a:rPr lang="en-US" baseline="0" dirty="0" err="1"/>
              <a:t>nontest</a:t>
            </a:r>
            <a:r>
              <a:rPr lang="en-US" baseline="0" dirty="0"/>
              <a:t> ear (right).  The appropriate thresholds are marked, and any occlusion effect value is also denoted in the non-test ear (during bone conduction masking). The masking tool shows users why the patient stops responding in a simple way, using a bar graph that shows when the signal has crossed over (needing more masking ) or when the masker has crossed back (demonstrating over masking).  </a:t>
            </a:r>
            <a:endParaRPr lang="en-US" dirty="0"/>
          </a:p>
        </p:txBody>
      </p:sp>
    </p:spTree>
    <p:extLst>
      <p:ext uri="{BB962C8B-B14F-4D97-AF65-F5344CB8AC3E}">
        <p14:creationId xmlns:p14="http://schemas.microsoft.com/office/powerpoint/2010/main" val="36319690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794725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cd49706823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cd49706823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In summary – there</a:t>
            </a:r>
            <a:r>
              <a:rPr lang="en-US" baseline="0" dirty="0"/>
              <a:t> are SO many ways you can use this new web-based simulation tool for audiology testing. </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Education is happening all the time (in clinic too!) so simulation can help in all of these cases.</a:t>
            </a:r>
          </a:p>
        </p:txBody>
      </p:sp>
    </p:spTree>
    <p:extLst>
      <p:ext uri="{BB962C8B-B14F-4D97-AF65-F5344CB8AC3E}">
        <p14:creationId xmlns:p14="http://schemas.microsoft.com/office/powerpoint/2010/main" val="31786492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467103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503176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371479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276904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a:p>
        </p:txBody>
      </p:sp>
    </p:spTree>
    <p:extLst>
      <p:ext uri="{BB962C8B-B14F-4D97-AF65-F5344CB8AC3E}">
        <p14:creationId xmlns:p14="http://schemas.microsoft.com/office/powerpoint/2010/main" val="2393773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22897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3"/>
        </a:solidFill>
        <a:effectLst/>
      </p:bgPr>
    </p:bg>
    <p:spTree>
      <p:nvGrpSpPr>
        <p:cNvPr id="1" name="Shape 9"/>
        <p:cNvGrpSpPr/>
        <p:nvPr/>
      </p:nvGrpSpPr>
      <p:grpSpPr>
        <a:xfrm>
          <a:off x="0" y="0"/>
          <a:ext cx="0" cy="0"/>
          <a:chOff x="0" y="0"/>
          <a:chExt cx="0" cy="0"/>
        </a:xfrm>
      </p:grpSpPr>
      <p:grpSp>
        <p:nvGrpSpPr>
          <p:cNvPr id="10" name="Google Shape;10;p2"/>
          <p:cNvGrpSpPr/>
          <p:nvPr/>
        </p:nvGrpSpPr>
        <p:grpSpPr>
          <a:xfrm>
            <a:off x="7343003" y="3409675"/>
            <a:ext cx="1691422" cy="1732548"/>
            <a:chOff x="7343003" y="3409675"/>
            <a:chExt cx="1691422" cy="1732548"/>
          </a:xfrm>
        </p:grpSpPr>
        <p:grpSp>
          <p:nvGrpSpPr>
            <p:cNvPr id="11" name="Google Shape;11;p2"/>
            <p:cNvGrpSpPr/>
            <p:nvPr/>
          </p:nvGrpSpPr>
          <p:grpSpPr>
            <a:xfrm>
              <a:off x="7343003" y="4453711"/>
              <a:ext cx="316800" cy="688513"/>
              <a:chOff x="7343003" y="4453711"/>
              <a:chExt cx="316800" cy="688513"/>
            </a:xfrm>
          </p:grpSpPr>
          <p:sp>
            <p:nvSpPr>
              <p:cNvPr id="12" name="Google Shape;12;p2"/>
              <p:cNvSpPr/>
              <p:nvPr/>
            </p:nvSpPr>
            <p:spPr>
              <a:xfrm>
                <a:off x="7343003" y="4453711"/>
                <a:ext cx="316800" cy="688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7343003" y="4801723"/>
                <a:ext cx="316800" cy="340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4;p2"/>
            <p:cNvGrpSpPr/>
            <p:nvPr/>
          </p:nvGrpSpPr>
          <p:grpSpPr>
            <a:xfrm>
              <a:off x="7801210" y="4105700"/>
              <a:ext cx="316800" cy="1036523"/>
              <a:chOff x="7801210" y="4105700"/>
              <a:chExt cx="316800" cy="1036523"/>
            </a:xfrm>
          </p:grpSpPr>
          <p:sp>
            <p:nvSpPr>
              <p:cNvPr id="15" name="Google Shape;15;p2"/>
              <p:cNvSpPr/>
              <p:nvPr/>
            </p:nvSpPr>
            <p:spPr>
              <a:xfrm>
                <a:off x="7801210" y="4453711"/>
                <a:ext cx="316800" cy="688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7801210" y="4105700"/>
                <a:ext cx="316800" cy="1036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7801210" y="4801723"/>
                <a:ext cx="316800" cy="340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18;p2"/>
            <p:cNvGrpSpPr/>
            <p:nvPr/>
          </p:nvGrpSpPr>
          <p:grpSpPr>
            <a:xfrm>
              <a:off x="8259418" y="3757688"/>
              <a:ext cx="316800" cy="1384535"/>
              <a:chOff x="8259418" y="3757688"/>
              <a:chExt cx="316800" cy="1384535"/>
            </a:xfrm>
          </p:grpSpPr>
          <p:sp>
            <p:nvSpPr>
              <p:cNvPr id="19" name="Google Shape;19;p2"/>
              <p:cNvSpPr/>
              <p:nvPr/>
            </p:nvSpPr>
            <p:spPr>
              <a:xfrm>
                <a:off x="8259418" y="4453711"/>
                <a:ext cx="316800" cy="688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8259418" y="3757688"/>
                <a:ext cx="316800" cy="1384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8259418" y="4105700"/>
                <a:ext cx="316800" cy="1036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8259418" y="4801723"/>
                <a:ext cx="316800" cy="340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3;p2"/>
            <p:cNvGrpSpPr/>
            <p:nvPr/>
          </p:nvGrpSpPr>
          <p:grpSpPr>
            <a:xfrm>
              <a:off x="8717625" y="3409675"/>
              <a:ext cx="316800" cy="1732548"/>
              <a:chOff x="8717625" y="3409675"/>
              <a:chExt cx="316800" cy="1732548"/>
            </a:xfrm>
          </p:grpSpPr>
          <p:sp>
            <p:nvSpPr>
              <p:cNvPr id="24" name="Google Shape;24;p2"/>
              <p:cNvSpPr/>
              <p:nvPr/>
            </p:nvSpPr>
            <p:spPr>
              <a:xfrm>
                <a:off x="8717625" y="4453711"/>
                <a:ext cx="316800" cy="688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8717625" y="3757688"/>
                <a:ext cx="316800" cy="1384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8717625" y="4105700"/>
                <a:ext cx="316800" cy="1036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8717625" y="3409675"/>
                <a:ext cx="316800" cy="1732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8717625" y="4801723"/>
                <a:ext cx="316800" cy="340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9" name="Google Shape;29;p2"/>
          <p:cNvGrpSpPr/>
          <p:nvPr/>
        </p:nvGrpSpPr>
        <p:grpSpPr>
          <a:xfrm>
            <a:off x="5043503" y="0"/>
            <a:ext cx="3814072" cy="3839102"/>
            <a:chOff x="5043503" y="0"/>
            <a:chExt cx="3814072" cy="3839102"/>
          </a:xfrm>
        </p:grpSpPr>
        <p:sp>
          <p:nvSpPr>
            <p:cNvPr id="30" name="Google Shape;30;p2"/>
            <p:cNvSpPr/>
            <p:nvPr/>
          </p:nvSpPr>
          <p:spPr>
            <a:xfrm>
              <a:off x="8460975" y="1817775"/>
              <a:ext cx="396600" cy="396600"/>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rot="-9830444">
              <a:off x="6469759" y="3480728"/>
              <a:ext cx="320148" cy="320148"/>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 name="Google Shape;32;p2"/>
            <p:cNvGrpSpPr/>
            <p:nvPr/>
          </p:nvGrpSpPr>
          <p:grpSpPr>
            <a:xfrm>
              <a:off x="7647812" y="2704283"/>
              <a:ext cx="635219" cy="635219"/>
              <a:chOff x="6725724" y="2701260"/>
              <a:chExt cx="1208101" cy="1208100"/>
            </a:xfrm>
          </p:grpSpPr>
          <p:sp>
            <p:nvSpPr>
              <p:cNvPr id="33" name="Google Shape;33;p2"/>
              <p:cNvSpPr/>
              <p:nvPr/>
            </p:nvSpPr>
            <p:spPr>
              <a:xfrm rot="5400000">
                <a:off x="6725725" y="2701260"/>
                <a:ext cx="1208100" cy="1208100"/>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rot="5400000">
                <a:off x="6725724" y="2701260"/>
                <a:ext cx="1208100" cy="1208100"/>
              </a:xfrm>
              <a:prstGeom prst="pie">
                <a:avLst>
                  <a:gd name="adj1" fmla="val 8244818"/>
                  <a:gd name="adj2" fmla="val 16246175"/>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rot="5400000">
                <a:off x="6954988" y="2930398"/>
                <a:ext cx="749700" cy="749700"/>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 name="Google Shape;36;p2"/>
            <p:cNvSpPr/>
            <p:nvPr/>
          </p:nvSpPr>
          <p:spPr>
            <a:xfrm>
              <a:off x="8460975" y="1817775"/>
              <a:ext cx="396600" cy="396600"/>
            </a:xfrm>
            <a:prstGeom prst="pie">
              <a:avLst>
                <a:gd name="adj1" fmla="val 19376841"/>
                <a:gd name="adj2" fmla="val 1620000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 name="Google Shape;37;p2"/>
            <p:cNvGrpSpPr/>
            <p:nvPr/>
          </p:nvGrpSpPr>
          <p:grpSpPr>
            <a:xfrm>
              <a:off x="7952720" y="179238"/>
              <a:ext cx="873165" cy="873003"/>
              <a:chOff x="7754428" y="208725"/>
              <a:chExt cx="541800" cy="541800"/>
            </a:xfrm>
          </p:grpSpPr>
          <p:sp>
            <p:nvSpPr>
              <p:cNvPr id="38" name="Google Shape;38;p2"/>
              <p:cNvSpPr/>
              <p:nvPr/>
            </p:nvSpPr>
            <p:spPr>
              <a:xfrm rot="-8647347">
                <a:off x="7831319" y="285616"/>
                <a:ext cx="388018" cy="388018"/>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rot="-8647347">
                <a:off x="7831319" y="285616"/>
                <a:ext cx="388018" cy="388018"/>
              </a:xfrm>
              <a:prstGeom prst="pie">
                <a:avLst>
                  <a:gd name="adj1" fmla="val 19376841"/>
                  <a:gd name="adj2" fmla="val 12313574"/>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 name="Google Shape;40;p2"/>
            <p:cNvSpPr/>
            <p:nvPr/>
          </p:nvSpPr>
          <p:spPr>
            <a:xfrm>
              <a:off x="5399840" y="356365"/>
              <a:ext cx="2577000" cy="2577000"/>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rot="2043858">
              <a:off x="5503813" y="460310"/>
              <a:ext cx="2369480" cy="2369480"/>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5399795" y="360281"/>
              <a:ext cx="2577000" cy="2577000"/>
            </a:xfrm>
            <a:prstGeom prst="pie">
              <a:avLst>
                <a:gd name="adj1" fmla="val 8801158"/>
                <a:gd name="adj2" fmla="val 1620000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rot="2044777">
              <a:off x="5911449" y="867729"/>
              <a:ext cx="1554223" cy="1554223"/>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5399795" y="356358"/>
              <a:ext cx="2577000" cy="2577000"/>
            </a:xfrm>
            <a:prstGeom prst="pie">
              <a:avLst>
                <a:gd name="adj1" fmla="val 12554101"/>
                <a:gd name="adj2" fmla="val 1620000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rot="-9830444">
              <a:off x="6469759" y="3480727"/>
              <a:ext cx="320148" cy="320148"/>
            </a:xfrm>
            <a:prstGeom prst="pie">
              <a:avLst>
                <a:gd name="adj1" fmla="val 19376841"/>
                <a:gd name="adj2" fmla="val 1620000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Google Shape;46;p2"/>
          <p:cNvSpPr txBox="1">
            <a:spLocks noGrp="1"/>
          </p:cNvSpPr>
          <p:nvPr>
            <p:ph type="ctrTitle"/>
          </p:nvPr>
        </p:nvSpPr>
        <p:spPr>
          <a:xfrm>
            <a:off x="824000" y="1613813"/>
            <a:ext cx="4255500" cy="18729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47" name="Google Shape;47;p2"/>
          <p:cNvSpPr txBox="1">
            <a:spLocks noGrp="1"/>
          </p:cNvSpPr>
          <p:nvPr>
            <p:ph type="subTitle" idx="1"/>
          </p:nvPr>
        </p:nvSpPr>
        <p:spPr>
          <a:xfrm>
            <a:off x="824000" y="3596300"/>
            <a:ext cx="4255500" cy="6954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48" name="Google Shape;48;p2"/>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1"/>
        <p:cNvGrpSpPr/>
        <p:nvPr/>
      </p:nvGrpSpPr>
      <p:grpSpPr>
        <a:xfrm>
          <a:off x="0" y="0"/>
          <a:ext cx="0" cy="0"/>
          <a:chOff x="0" y="0"/>
          <a:chExt cx="0" cy="0"/>
        </a:xfrm>
      </p:grpSpPr>
      <p:sp>
        <p:nvSpPr>
          <p:cNvPr id="272" name="Google Shape;272;p12"/>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8213323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49"/>
        <p:cNvGrpSpPr/>
        <p:nvPr/>
      </p:nvGrpSpPr>
      <p:grpSpPr>
        <a:xfrm>
          <a:off x="0" y="0"/>
          <a:ext cx="0" cy="0"/>
          <a:chOff x="0" y="0"/>
          <a:chExt cx="0" cy="0"/>
        </a:xfrm>
      </p:grpSpPr>
      <p:grpSp>
        <p:nvGrpSpPr>
          <p:cNvPr id="50" name="Google Shape;50;p3"/>
          <p:cNvGrpSpPr/>
          <p:nvPr/>
        </p:nvGrpSpPr>
        <p:grpSpPr>
          <a:xfrm>
            <a:off x="146769" y="3406"/>
            <a:ext cx="1233215" cy="1384535"/>
            <a:chOff x="146769" y="3406"/>
            <a:chExt cx="1233215" cy="1384535"/>
          </a:xfrm>
        </p:grpSpPr>
        <p:grpSp>
          <p:nvGrpSpPr>
            <p:cNvPr id="51" name="Google Shape;51;p3"/>
            <p:cNvGrpSpPr/>
            <p:nvPr/>
          </p:nvGrpSpPr>
          <p:grpSpPr>
            <a:xfrm>
              <a:off x="1063183" y="3406"/>
              <a:ext cx="316800" cy="688513"/>
              <a:chOff x="1063183" y="3406"/>
              <a:chExt cx="316800" cy="688513"/>
            </a:xfrm>
          </p:grpSpPr>
          <p:sp>
            <p:nvSpPr>
              <p:cNvPr id="52" name="Google Shape;52;p3"/>
              <p:cNvSpPr/>
              <p:nvPr/>
            </p:nvSpPr>
            <p:spPr>
              <a:xfrm rot="10800000">
                <a:off x="1063183" y="3419"/>
                <a:ext cx="316800" cy="688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3"/>
              <p:cNvSpPr/>
              <p:nvPr/>
            </p:nvSpPr>
            <p:spPr>
              <a:xfrm rot="10800000">
                <a:off x="1063183" y="3406"/>
                <a:ext cx="316800" cy="340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 name="Google Shape;54;p3"/>
            <p:cNvGrpSpPr/>
            <p:nvPr/>
          </p:nvGrpSpPr>
          <p:grpSpPr>
            <a:xfrm>
              <a:off x="604976" y="3406"/>
              <a:ext cx="316800" cy="1036524"/>
              <a:chOff x="604976" y="3406"/>
              <a:chExt cx="316800" cy="1036524"/>
            </a:xfrm>
          </p:grpSpPr>
          <p:sp>
            <p:nvSpPr>
              <p:cNvPr id="55" name="Google Shape;55;p3"/>
              <p:cNvSpPr/>
              <p:nvPr/>
            </p:nvSpPr>
            <p:spPr>
              <a:xfrm rot="10800000">
                <a:off x="604976" y="3419"/>
                <a:ext cx="316800" cy="688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rot="10800000">
                <a:off x="604976" y="3430"/>
                <a:ext cx="316800" cy="1036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rot="10800000">
                <a:off x="604976" y="3406"/>
                <a:ext cx="316800" cy="340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 name="Google Shape;58;p3"/>
            <p:cNvGrpSpPr/>
            <p:nvPr/>
          </p:nvGrpSpPr>
          <p:grpSpPr>
            <a:xfrm>
              <a:off x="146769" y="3406"/>
              <a:ext cx="316800" cy="1384535"/>
              <a:chOff x="146769" y="3406"/>
              <a:chExt cx="316800" cy="1384535"/>
            </a:xfrm>
          </p:grpSpPr>
          <p:sp>
            <p:nvSpPr>
              <p:cNvPr id="59" name="Google Shape;59;p3"/>
              <p:cNvSpPr/>
              <p:nvPr/>
            </p:nvSpPr>
            <p:spPr>
              <a:xfrm rot="10800000">
                <a:off x="146769" y="3419"/>
                <a:ext cx="316800" cy="688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rot="10800000">
                <a:off x="146769" y="3441"/>
                <a:ext cx="316800" cy="1384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rot="10800000">
                <a:off x="146769" y="3430"/>
                <a:ext cx="316800" cy="1036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
              <p:cNvSpPr/>
              <p:nvPr/>
            </p:nvSpPr>
            <p:spPr>
              <a:xfrm rot="10800000">
                <a:off x="146769" y="3406"/>
                <a:ext cx="316800" cy="340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3" name="Google Shape;63;p3"/>
          <p:cNvGrpSpPr/>
          <p:nvPr/>
        </p:nvGrpSpPr>
        <p:grpSpPr>
          <a:xfrm>
            <a:off x="6775084" y="2904008"/>
            <a:ext cx="2186148" cy="2239500"/>
            <a:chOff x="6775084" y="2904008"/>
            <a:chExt cx="2186148" cy="2239500"/>
          </a:xfrm>
        </p:grpSpPr>
        <p:grpSp>
          <p:nvGrpSpPr>
            <p:cNvPr id="64" name="Google Shape;64;p3"/>
            <p:cNvGrpSpPr/>
            <p:nvPr/>
          </p:nvGrpSpPr>
          <p:grpSpPr>
            <a:xfrm>
              <a:off x="6775084" y="4253708"/>
              <a:ext cx="409500" cy="889800"/>
              <a:chOff x="6775084" y="4253708"/>
              <a:chExt cx="409500" cy="889800"/>
            </a:xfrm>
          </p:grpSpPr>
          <p:sp>
            <p:nvSpPr>
              <p:cNvPr id="65" name="Google Shape;65;p3"/>
              <p:cNvSpPr/>
              <p:nvPr/>
            </p:nvSpPr>
            <p:spPr>
              <a:xfrm>
                <a:off x="6775084" y="4253708"/>
                <a:ext cx="409500" cy="8898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a:off x="6775084" y="4703408"/>
                <a:ext cx="409500" cy="4401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 name="Google Shape;67;p3"/>
            <p:cNvGrpSpPr/>
            <p:nvPr/>
          </p:nvGrpSpPr>
          <p:grpSpPr>
            <a:xfrm>
              <a:off x="7367299" y="3804008"/>
              <a:ext cx="409500" cy="1339500"/>
              <a:chOff x="7367299" y="3804008"/>
              <a:chExt cx="409500" cy="1339500"/>
            </a:xfrm>
          </p:grpSpPr>
          <p:sp>
            <p:nvSpPr>
              <p:cNvPr id="68" name="Google Shape;68;p3"/>
              <p:cNvSpPr/>
              <p:nvPr/>
            </p:nvSpPr>
            <p:spPr>
              <a:xfrm>
                <a:off x="7367299" y="4253708"/>
                <a:ext cx="409500" cy="8898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a:off x="7367299" y="3804008"/>
                <a:ext cx="409500" cy="133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p:nvPr/>
            </p:nvSpPr>
            <p:spPr>
              <a:xfrm>
                <a:off x="7367299" y="4703408"/>
                <a:ext cx="409500" cy="4401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 name="Google Shape;71;p3"/>
            <p:cNvGrpSpPr/>
            <p:nvPr/>
          </p:nvGrpSpPr>
          <p:grpSpPr>
            <a:xfrm>
              <a:off x="7959516" y="3354008"/>
              <a:ext cx="409500" cy="1789500"/>
              <a:chOff x="7959516" y="3354008"/>
              <a:chExt cx="409500" cy="1789500"/>
            </a:xfrm>
          </p:grpSpPr>
          <p:sp>
            <p:nvSpPr>
              <p:cNvPr id="72" name="Google Shape;72;p3"/>
              <p:cNvSpPr/>
              <p:nvPr/>
            </p:nvSpPr>
            <p:spPr>
              <a:xfrm>
                <a:off x="7959516" y="4253708"/>
                <a:ext cx="409500" cy="8898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3"/>
              <p:cNvSpPr/>
              <p:nvPr/>
            </p:nvSpPr>
            <p:spPr>
              <a:xfrm>
                <a:off x="7959516" y="3354008"/>
                <a:ext cx="409500" cy="178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a:off x="7959516" y="3804008"/>
                <a:ext cx="409500" cy="133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7959516" y="4703408"/>
                <a:ext cx="409500" cy="4401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 name="Google Shape;76;p3"/>
            <p:cNvGrpSpPr/>
            <p:nvPr/>
          </p:nvGrpSpPr>
          <p:grpSpPr>
            <a:xfrm>
              <a:off x="8551731" y="2904008"/>
              <a:ext cx="409500" cy="2239500"/>
              <a:chOff x="8551731" y="2904008"/>
              <a:chExt cx="409500" cy="2239500"/>
            </a:xfrm>
          </p:grpSpPr>
          <p:sp>
            <p:nvSpPr>
              <p:cNvPr id="77" name="Google Shape;77;p3"/>
              <p:cNvSpPr/>
              <p:nvPr/>
            </p:nvSpPr>
            <p:spPr>
              <a:xfrm>
                <a:off x="8551731" y="4253708"/>
                <a:ext cx="409500" cy="8898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a:off x="8551731" y="3354008"/>
                <a:ext cx="409500" cy="178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a:off x="8551731" y="3804008"/>
                <a:ext cx="409500" cy="133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3"/>
              <p:cNvSpPr/>
              <p:nvPr/>
            </p:nvSpPr>
            <p:spPr>
              <a:xfrm>
                <a:off x="8551731" y="2904008"/>
                <a:ext cx="409500" cy="223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3"/>
              <p:cNvSpPr/>
              <p:nvPr/>
            </p:nvSpPr>
            <p:spPr>
              <a:xfrm>
                <a:off x="8551731" y="4703408"/>
                <a:ext cx="409500" cy="4401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2" name="Google Shape;82;p3"/>
          <p:cNvSpPr txBox="1">
            <a:spLocks noGrp="1"/>
          </p:cNvSpPr>
          <p:nvPr>
            <p:ph type="title"/>
          </p:nvPr>
        </p:nvSpPr>
        <p:spPr>
          <a:xfrm>
            <a:off x="824000" y="1613825"/>
            <a:ext cx="5857800" cy="18729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83" name="Google Shape;83;p3"/>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4"/>
        <p:cNvGrpSpPr/>
        <p:nvPr/>
      </p:nvGrpSpPr>
      <p:grpSpPr>
        <a:xfrm>
          <a:off x="0" y="0"/>
          <a:ext cx="0" cy="0"/>
          <a:chOff x="0" y="0"/>
          <a:chExt cx="0" cy="0"/>
        </a:xfrm>
      </p:grpSpPr>
      <p:grpSp>
        <p:nvGrpSpPr>
          <p:cNvPr id="85" name="Google Shape;85;p4"/>
          <p:cNvGrpSpPr/>
          <p:nvPr/>
        </p:nvGrpSpPr>
        <p:grpSpPr>
          <a:xfrm>
            <a:off x="625966" y="299376"/>
            <a:ext cx="999312" cy="999312"/>
            <a:chOff x="348199" y="179450"/>
            <a:chExt cx="1116300" cy="1116300"/>
          </a:xfrm>
        </p:grpSpPr>
        <p:sp>
          <p:nvSpPr>
            <p:cNvPr id="86" name="Google Shape;86;p4"/>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4"/>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 name="Google Shape;88;p4"/>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9" name="Google Shape;89;p4"/>
          <p:cNvSpPr txBox="1">
            <a:spLocks noGrp="1"/>
          </p:cNvSpPr>
          <p:nvPr>
            <p:ph type="body" idx="1"/>
          </p:nvPr>
        </p:nvSpPr>
        <p:spPr>
          <a:xfrm>
            <a:off x="1303800" y="1990050"/>
            <a:ext cx="7030500" cy="25416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90" name="Google Shape;90;p4"/>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05"/>
        <p:cNvGrpSpPr/>
        <p:nvPr/>
      </p:nvGrpSpPr>
      <p:grpSpPr>
        <a:xfrm>
          <a:off x="0" y="0"/>
          <a:ext cx="0" cy="0"/>
          <a:chOff x="0" y="0"/>
          <a:chExt cx="0" cy="0"/>
        </a:xfrm>
      </p:grpSpPr>
      <p:grpSp>
        <p:nvGrpSpPr>
          <p:cNvPr id="106" name="Google Shape;106;p7"/>
          <p:cNvGrpSpPr/>
          <p:nvPr/>
        </p:nvGrpSpPr>
        <p:grpSpPr>
          <a:xfrm>
            <a:off x="625966" y="299376"/>
            <a:ext cx="999312" cy="999312"/>
            <a:chOff x="348199" y="179450"/>
            <a:chExt cx="1116300" cy="1116300"/>
          </a:xfrm>
        </p:grpSpPr>
        <p:sp>
          <p:nvSpPr>
            <p:cNvPr id="107" name="Google Shape;107;p7"/>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7"/>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 name="Google Shape;109;p7"/>
          <p:cNvSpPr txBox="1">
            <a:spLocks noGrp="1"/>
          </p:cNvSpPr>
          <p:nvPr>
            <p:ph type="title"/>
          </p:nvPr>
        </p:nvSpPr>
        <p:spPr>
          <a:xfrm>
            <a:off x="1303800" y="598575"/>
            <a:ext cx="3312000" cy="15900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0" name="Google Shape;110;p7"/>
          <p:cNvSpPr txBox="1">
            <a:spLocks noGrp="1"/>
          </p:cNvSpPr>
          <p:nvPr>
            <p:ph type="body" idx="1"/>
          </p:nvPr>
        </p:nvSpPr>
        <p:spPr>
          <a:xfrm>
            <a:off x="1303800" y="2309675"/>
            <a:ext cx="3312000" cy="22218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111" name="Google Shape;111;p7"/>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dk1"/>
        </a:solidFill>
        <a:effectLst/>
      </p:bgPr>
    </p:bg>
    <p:spTree>
      <p:nvGrpSpPr>
        <p:cNvPr id="1" name="Shape 112"/>
        <p:cNvGrpSpPr/>
        <p:nvPr/>
      </p:nvGrpSpPr>
      <p:grpSpPr>
        <a:xfrm>
          <a:off x="0" y="0"/>
          <a:ext cx="0" cy="0"/>
          <a:chOff x="0" y="0"/>
          <a:chExt cx="0" cy="0"/>
        </a:xfrm>
      </p:grpSpPr>
      <p:grpSp>
        <p:nvGrpSpPr>
          <p:cNvPr id="113" name="Google Shape;113;p8"/>
          <p:cNvGrpSpPr/>
          <p:nvPr/>
        </p:nvGrpSpPr>
        <p:grpSpPr>
          <a:xfrm>
            <a:off x="6866714" y="1306"/>
            <a:ext cx="2267451" cy="2601690"/>
            <a:chOff x="6790514" y="1306"/>
            <a:chExt cx="2267451" cy="2601690"/>
          </a:xfrm>
        </p:grpSpPr>
        <p:grpSp>
          <p:nvGrpSpPr>
            <p:cNvPr id="114" name="Google Shape;114;p8"/>
            <p:cNvGrpSpPr/>
            <p:nvPr/>
          </p:nvGrpSpPr>
          <p:grpSpPr>
            <a:xfrm>
              <a:off x="7067465" y="1306"/>
              <a:ext cx="1990500" cy="1990200"/>
              <a:chOff x="7067465" y="1306"/>
              <a:chExt cx="1990500" cy="1990200"/>
            </a:xfrm>
          </p:grpSpPr>
          <p:sp>
            <p:nvSpPr>
              <p:cNvPr id="115" name="Google Shape;115;p8"/>
              <p:cNvSpPr/>
              <p:nvPr/>
            </p:nvSpPr>
            <p:spPr>
              <a:xfrm rot="-8648551">
                <a:off x="7594313" y="527721"/>
                <a:ext cx="937226" cy="937226"/>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8"/>
              <p:cNvSpPr/>
              <p:nvPr/>
            </p:nvSpPr>
            <p:spPr>
              <a:xfrm rot="-8648551">
                <a:off x="7594313" y="527721"/>
                <a:ext cx="937226" cy="937226"/>
              </a:xfrm>
              <a:prstGeom prst="pie">
                <a:avLst>
                  <a:gd name="adj1" fmla="val 19376841"/>
                  <a:gd name="adj2" fmla="val 12313574"/>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8"/>
              <p:cNvSpPr/>
              <p:nvPr/>
            </p:nvSpPr>
            <p:spPr>
              <a:xfrm rot="-8649154">
                <a:off x="7349891" y="283705"/>
                <a:ext cx="1425647" cy="1425404"/>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 name="Google Shape;118;p8"/>
            <p:cNvGrpSpPr/>
            <p:nvPr/>
          </p:nvGrpSpPr>
          <p:grpSpPr>
            <a:xfrm>
              <a:off x="8207126" y="1807996"/>
              <a:ext cx="795000" cy="795000"/>
              <a:chOff x="8207126" y="1807996"/>
              <a:chExt cx="795000" cy="795000"/>
            </a:xfrm>
          </p:grpSpPr>
          <p:sp>
            <p:nvSpPr>
              <p:cNvPr id="119" name="Google Shape;119;p8"/>
              <p:cNvSpPr/>
              <p:nvPr/>
            </p:nvSpPr>
            <p:spPr>
              <a:xfrm rot="2152054">
                <a:off x="8319942" y="1920813"/>
                <a:ext cx="569367" cy="569367"/>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8"/>
              <p:cNvSpPr/>
              <p:nvPr/>
            </p:nvSpPr>
            <p:spPr>
              <a:xfrm rot="2150259">
                <a:off x="8408218" y="2008610"/>
                <a:ext cx="393004" cy="393004"/>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8"/>
              <p:cNvSpPr/>
              <p:nvPr/>
            </p:nvSpPr>
            <p:spPr>
              <a:xfrm rot="2150259">
                <a:off x="8408218" y="2008610"/>
                <a:ext cx="393004" cy="393004"/>
              </a:xfrm>
              <a:prstGeom prst="pie">
                <a:avLst>
                  <a:gd name="adj1" fmla="val 5699893"/>
                  <a:gd name="adj2" fmla="val 12313574"/>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122;p8"/>
            <p:cNvGrpSpPr/>
            <p:nvPr/>
          </p:nvGrpSpPr>
          <p:grpSpPr>
            <a:xfrm>
              <a:off x="6790514" y="118857"/>
              <a:ext cx="548700" cy="548700"/>
              <a:chOff x="6790514" y="118857"/>
              <a:chExt cx="548700" cy="548700"/>
            </a:xfrm>
          </p:grpSpPr>
          <p:sp>
            <p:nvSpPr>
              <p:cNvPr id="123" name="Google Shape;123;p8"/>
              <p:cNvSpPr/>
              <p:nvPr/>
            </p:nvSpPr>
            <p:spPr>
              <a:xfrm rot="2150259">
                <a:off x="6868362" y="196705"/>
                <a:ext cx="393004" cy="393004"/>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8"/>
              <p:cNvSpPr/>
              <p:nvPr/>
            </p:nvSpPr>
            <p:spPr>
              <a:xfrm rot="2150259">
                <a:off x="6868362" y="196705"/>
                <a:ext cx="393004" cy="393004"/>
              </a:xfrm>
              <a:prstGeom prst="pie">
                <a:avLst>
                  <a:gd name="adj1" fmla="val 5699893"/>
                  <a:gd name="adj2" fmla="val 12313574"/>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5" name="Google Shape;125;p8"/>
          <p:cNvSpPr txBox="1">
            <a:spLocks noGrp="1"/>
          </p:cNvSpPr>
          <p:nvPr>
            <p:ph type="title"/>
          </p:nvPr>
        </p:nvSpPr>
        <p:spPr>
          <a:xfrm>
            <a:off x="824000" y="763600"/>
            <a:ext cx="5857800" cy="35733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126" name="Google Shape;126;p8"/>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27"/>
        <p:cNvGrpSpPr/>
        <p:nvPr/>
      </p:nvGrpSpPr>
      <p:grpSpPr>
        <a:xfrm>
          <a:off x="0" y="0"/>
          <a:ext cx="0" cy="0"/>
          <a:chOff x="0" y="0"/>
          <a:chExt cx="0" cy="0"/>
        </a:xfrm>
      </p:grpSpPr>
      <p:grpSp>
        <p:nvGrpSpPr>
          <p:cNvPr id="128" name="Google Shape;128;p9"/>
          <p:cNvGrpSpPr/>
          <p:nvPr/>
        </p:nvGrpSpPr>
        <p:grpSpPr>
          <a:xfrm>
            <a:off x="625966" y="299376"/>
            <a:ext cx="999312" cy="999312"/>
            <a:chOff x="348199" y="179450"/>
            <a:chExt cx="1116300" cy="1116300"/>
          </a:xfrm>
        </p:grpSpPr>
        <p:sp>
          <p:nvSpPr>
            <p:cNvPr id="129" name="Google Shape;129;p9"/>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9"/>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1" name="Google Shape;131;p9"/>
          <p:cNvSpPr txBox="1">
            <a:spLocks noGrp="1"/>
          </p:cNvSpPr>
          <p:nvPr>
            <p:ph type="title"/>
          </p:nvPr>
        </p:nvSpPr>
        <p:spPr>
          <a:xfrm>
            <a:off x="1303800" y="598575"/>
            <a:ext cx="3430500" cy="19902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32" name="Google Shape;132;p9"/>
          <p:cNvSpPr txBox="1">
            <a:spLocks noGrp="1"/>
          </p:cNvSpPr>
          <p:nvPr>
            <p:ph type="subTitle" idx="1"/>
          </p:nvPr>
        </p:nvSpPr>
        <p:spPr>
          <a:xfrm>
            <a:off x="1303800" y="2743203"/>
            <a:ext cx="3430500" cy="7260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133" name="Google Shape;133;p9"/>
          <p:cNvSpPr txBox="1">
            <a:spLocks noGrp="1"/>
          </p:cNvSpPr>
          <p:nvPr>
            <p:ph type="body" idx="2"/>
          </p:nvPr>
        </p:nvSpPr>
        <p:spPr>
          <a:xfrm>
            <a:off x="4903700" y="661000"/>
            <a:ext cx="3430500" cy="38706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134" name="Google Shape;134;p9"/>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35"/>
        <p:cNvGrpSpPr/>
        <p:nvPr/>
      </p:nvGrpSpPr>
      <p:grpSpPr>
        <a:xfrm>
          <a:off x="0" y="0"/>
          <a:ext cx="0" cy="0"/>
          <a:chOff x="0" y="0"/>
          <a:chExt cx="0" cy="0"/>
        </a:xfrm>
      </p:grpSpPr>
      <p:grpSp>
        <p:nvGrpSpPr>
          <p:cNvPr id="136" name="Google Shape;136;p10"/>
          <p:cNvGrpSpPr/>
          <p:nvPr/>
        </p:nvGrpSpPr>
        <p:grpSpPr>
          <a:xfrm>
            <a:off x="713373" y="3847119"/>
            <a:ext cx="825392" cy="825392"/>
            <a:chOff x="348199" y="179450"/>
            <a:chExt cx="1116300" cy="1116300"/>
          </a:xfrm>
        </p:grpSpPr>
        <p:sp>
          <p:nvSpPr>
            <p:cNvPr id="137" name="Google Shape;137;p10"/>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0"/>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9" name="Google Shape;139;p10"/>
          <p:cNvSpPr txBox="1">
            <a:spLocks noGrp="1"/>
          </p:cNvSpPr>
          <p:nvPr>
            <p:ph type="body" idx="1"/>
          </p:nvPr>
        </p:nvSpPr>
        <p:spPr>
          <a:xfrm>
            <a:off x="1303800" y="4138975"/>
            <a:ext cx="5843100" cy="534900"/>
          </a:xfrm>
          <a:prstGeom prst="rect">
            <a:avLst/>
          </a:prstGeom>
        </p:spPr>
        <p:txBody>
          <a:bodyPr spcFirstLastPara="1" wrap="square" lIns="91425" tIns="91425" rIns="91425" bIns="91425" anchor="t" anchorCtr="0">
            <a:normAutofit/>
          </a:bodyPr>
          <a:lstStyle>
            <a:lvl1pPr marL="457200" lvl="0" indent="-228600">
              <a:lnSpc>
                <a:spcPct val="100000"/>
              </a:lnSpc>
              <a:spcBef>
                <a:spcPts val="0"/>
              </a:spcBef>
              <a:spcAft>
                <a:spcPts val="0"/>
              </a:spcAft>
              <a:buSzPts val="1300"/>
              <a:buNone/>
              <a:defRPr/>
            </a:lvl1pPr>
          </a:lstStyle>
          <a:p>
            <a:endParaRPr/>
          </a:p>
        </p:txBody>
      </p:sp>
      <p:sp>
        <p:nvSpPr>
          <p:cNvPr id="140" name="Google Shape;140;p10"/>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3"/>
        </a:solidFill>
        <a:effectLst/>
      </p:bgPr>
    </p:bg>
    <p:spTree>
      <p:nvGrpSpPr>
        <p:cNvPr id="1" name="Shape 141"/>
        <p:cNvGrpSpPr/>
        <p:nvPr/>
      </p:nvGrpSpPr>
      <p:grpSpPr>
        <a:xfrm>
          <a:off x="0" y="0"/>
          <a:ext cx="0" cy="0"/>
          <a:chOff x="0" y="0"/>
          <a:chExt cx="0" cy="0"/>
        </a:xfrm>
      </p:grpSpPr>
      <p:grpSp>
        <p:nvGrpSpPr>
          <p:cNvPr id="142" name="Google Shape;142;p11"/>
          <p:cNvGrpSpPr/>
          <p:nvPr/>
        </p:nvGrpSpPr>
        <p:grpSpPr>
          <a:xfrm>
            <a:off x="52" y="4099200"/>
            <a:ext cx="9144036" cy="1044300"/>
            <a:chOff x="52" y="4099200"/>
            <a:chExt cx="9144036" cy="1044300"/>
          </a:xfrm>
        </p:grpSpPr>
        <p:grpSp>
          <p:nvGrpSpPr>
            <p:cNvPr id="143" name="Google Shape;143;p11"/>
            <p:cNvGrpSpPr/>
            <p:nvPr/>
          </p:nvGrpSpPr>
          <p:grpSpPr>
            <a:xfrm>
              <a:off x="52" y="4309200"/>
              <a:ext cx="231622" cy="834300"/>
              <a:chOff x="2688737" y="4301380"/>
              <a:chExt cx="231900" cy="834300"/>
            </a:xfrm>
          </p:grpSpPr>
          <p:sp>
            <p:nvSpPr>
              <p:cNvPr id="144" name="Google Shape;144;p11"/>
              <p:cNvSpPr/>
              <p:nvPr/>
            </p:nvSpPr>
            <p:spPr>
              <a:xfrm flipH="1">
                <a:off x="2688737" y="4720780"/>
                <a:ext cx="2319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1"/>
              <p:cNvSpPr/>
              <p:nvPr/>
            </p:nvSpPr>
            <p:spPr>
              <a:xfrm flipH="1">
                <a:off x="2688737" y="4301380"/>
                <a:ext cx="2319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1"/>
              <p:cNvSpPr/>
              <p:nvPr/>
            </p:nvSpPr>
            <p:spPr>
              <a:xfrm flipH="1">
                <a:off x="2688737" y="4511080"/>
                <a:ext cx="2319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1"/>
              <p:cNvSpPr/>
              <p:nvPr/>
            </p:nvSpPr>
            <p:spPr>
              <a:xfrm flipH="1">
                <a:off x="2688737" y="4930480"/>
                <a:ext cx="2319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 name="Google Shape;148;p11"/>
            <p:cNvGrpSpPr/>
            <p:nvPr/>
          </p:nvGrpSpPr>
          <p:grpSpPr>
            <a:xfrm>
              <a:off x="371406" y="4099200"/>
              <a:ext cx="231622" cy="1044300"/>
              <a:chOff x="2688737" y="4091380"/>
              <a:chExt cx="231900" cy="1044300"/>
            </a:xfrm>
          </p:grpSpPr>
          <p:sp>
            <p:nvSpPr>
              <p:cNvPr id="149" name="Google Shape;149;p11"/>
              <p:cNvSpPr/>
              <p:nvPr/>
            </p:nvSpPr>
            <p:spPr>
              <a:xfrm flipH="1">
                <a:off x="2688737" y="4720780"/>
                <a:ext cx="2319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1"/>
              <p:cNvSpPr/>
              <p:nvPr/>
            </p:nvSpPr>
            <p:spPr>
              <a:xfrm flipH="1">
                <a:off x="2688737" y="4301380"/>
                <a:ext cx="2319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1"/>
              <p:cNvSpPr/>
              <p:nvPr/>
            </p:nvSpPr>
            <p:spPr>
              <a:xfrm flipH="1">
                <a:off x="2688737" y="4511080"/>
                <a:ext cx="2319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1"/>
              <p:cNvSpPr/>
              <p:nvPr/>
            </p:nvSpPr>
            <p:spPr>
              <a:xfrm flipH="1">
                <a:off x="2688737" y="4091380"/>
                <a:ext cx="2319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1"/>
              <p:cNvSpPr/>
              <p:nvPr/>
            </p:nvSpPr>
            <p:spPr>
              <a:xfrm flipH="1">
                <a:off x="2688737" y="4930480"/>
                <a:ext cx="2319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 name="Google Shape;154;p11"/>
            <p:cNvGrpSpPr/>
            <p:nvPr/>
          </p:nvGrpSpPr>
          <p:grpSpPr>
            <a:xfrm>
              <a:off x="742761" y="4309200"/>
              <a:ext cx="231622" cy="834300"/>
              <a:chOff x="2688737" y="4301380"/>
              <a:chExt cx="231900" cy="834300"/>
            </a:xfrm>
          </p:grpSpPr>
          <p:sp>
            <p:nvSpPr>
              <p:cNvPr id="155" name="Google Shape;155;p11"/>
              <p:cNvSpPr/>
              <p:nvPr/>
            </p:nvSpPr>
            <p:spPr>
              <a:xfrm flipH="1">
                <a:off x="2688737" y="4720780"/>
                <a:ext cx="2319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1"/>
              <p:cNvSpPr/>
              <p:nvPr/>
            </p:nvSpPr>
            <p:spPr>
              <a:xfrm flipH="1">
                <a:off x="2688737" y="4301380"/>
                <a:ext cx="2319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1"/>
              <p:cNvSpPr/>
              <p:nvPr/>
            </p:nvSpPr>
            <p:spPr>
              <a:xfrm flipH="1">
                <a:off x="2688737" y="4511080"/>
                <a:ext cx="2319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1"/>
              <p:cNvSpPr/>
              <p:nvPr/>
            </p:nvSpPr>
            <p:spPr>
              <a:xfrm flipH="1">
                <a:off x="2688737" y="4930480"/>
                <a:ext cx="2319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 name="Google Shape;159;p11"/>
            <p:cNvGrpSpPr/>
            <p:nvPr/>
          </p:nvGrpSpPr>
          <p:grpSpPr>
            <a:xfrm>
              <a:off x="1114115" y="4518900"/>
              <a:ext cx="231622" cy="624600"/>
              <a:chOff x="2688737" y="4511080"/>
              <a:chExt cx="231900" cy="624600"/>
            </a:xfrm>
          </p:grpSpPr>
          <p:sp>
            <p:nvSpPr>
              <p:cNvPr id="160" name="Google Shape;160;p11"/>
              <p:cNvSpPr/>
              <p:nvPr/>
            </p:nvSpPr>
            <p:spPr>
              <a:xfrm flipH="1">
                <a:off x="2688737" y="4720780"/>
                <a:ext cx="2319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1"/>
              <p:cNvSpPr/>
              <p:nvPr/>
            </p:nvSpPr>
            <p:spPr>
              <a:xfrm flipH="1">
                <a:off x="2688737" y="4511080"/>
                <a:ext cx="2319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1"/>
              <p:cNvSpPr/>
              <p:nvPr/>
            </p:nvSpPr>
            <p:spPr>
              <a:xfrm flipH="1">
                <a:off x="2688737" y="4930480"/>
                <a:ext cx="2319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3" name="Google Shape;163;p11"/>
            <p:cNvGrpSpPr/>
            <p:nvPr/>
          </p:nvGrpSpPr>
          <p:grpSpPr>
            <a:xfrm>
              <a:off x="1856753" y="4099200"/>
              <a:ext cx="231600" cy="1044300"/>
              <a:chOff x="1856753" y="4099200"/>
              <a:chExt cx="231600" cy="1044300"/>
            </a:xfrm>
          </p:grpSpPr>
          <p:sp>
            <p:nvSpPr>
              <p:cNvPr id="164" name="Google Shape;164;p11"/>
              <p:cNvSpPr/>
              <p:nvPr/>
            </p:nvSpPr>
            <p:spPr>
              <a:xfrm flipH="1">
                <a:off x="1856753"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1"/>
              <p:cNvSpPr/>
              <p:nvPr/>
            </p:nvSpPr>
            <p:spPr>
              <a:xfrm flipH="1">
                <a:off x="1856753"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1"/>
              <p:cNvSpPr/>
              <p:nvPr/>
            </p:nvSpPr>
            <p:spPr>
              <a:xfrm flipH="1">
                <a:off x="1856753"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1"/>
              <p:cNvSpPr/>
              <p:nvPr/>
            </p:nvSpPr>
            <p:spPr>
              <a:xfrm flipH="1">
                <a:off x="1856753"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1"/>
              <p:cNvSpPr/>
              <p:nvPr/>
            </p:nvSpPr>
            <p:spPr>
              <a:xfrm flipH="1">
                <a:off x="1856753"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 name="Google Shape;169;p11"/>
            <p:cNvGrpSpPr/>
            <p:nvPr/>
          </p:nvGrpSpPr>
          <p:grpSpPr>
            <a:xfrm>
              <a:off x="2228107" y="4309200"/>
              <a:ext cx="231600" cy="834300"/>
              <a:chOff x="2228107" y="4309200"/>
              <a:chExt cx="231600" cy="834300"/>
            </a:xfrm>
          </p:grpSpPr>
          <p:sp>
            <p:nvSpPr>
              <p:cNvPr id="170" name="Google Shape;170;p11"/>
              <p:cNvSpPr/>
              <p:nvPr/>
            </p:nvSpPr>
            <p:spPr>
              <a:xfrm flipH="1">
                <a:off x="2228107"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1"/>
              <p:cNvSpPr/>
              <p:nvPr/>
            </p:nvSpPr>
            <p:spPr>
              <a:xfrm flipH="1">
                <a:off x="2228107"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1"/>
              <p:cNvSpPr/>
              <p:nvPr/>
            </p:nvSpPr>
            <p:spPr>
              <a:xfrm flipH="1">
                <a:off x="2228107"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1"/>
              <p:cNvSpPr/>
              <p:nvPr/>
            </p:nvSpPr>
            <p:spPr>
              <a:xfrm flipH="1">
                <a:off x="2228107"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4" name="Google Shape;174;p11"/>
            <p:cNvGrpSpPr/>
            <p:nvPr/>
          </p:nvGrpSpPr>
          <p:grpSpPr>
            <a:xfrm>
              <a:off x="2599462" y="4518900"/>
              <a:ext cx="231600" cy="624600"/>
              <a:chOff x="2599462" y="4518900"/>
              <a:chExt cx="231600" cy="624600"/>
            </a:xfrm>
          </p:grpSpPr>
          <p:sp>
            <p:nvSpPr>
              <p:cNvPr id="175" name="Google Shape;175;p11"/>
              <p:cNvSpPr/>
              <p:nvPr/>
            </p:nvSpPr>
            <p:spPr>
              <a:xfrm flipH="1">
                <a:off x="2599462"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1"/>
              <p:cNvSpPr/>
              <p:nvPr/>
            </p:nvSpPr>
            <p:spPr>
              <a:xfrm flipH="1">
                <a:off x="2599462"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1"/>
              <p:cNvSpPr/>
              <p:nvPr/>
            </p:nvSpPr>
            <p:spPr>
              <a:xfrm flipH="1">
                <a:off x="2599462"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 name="Google Shape;178;p11"/>
            <p:cNvGrpSpPr/>
            <p:nvPr/>
          </p:nvGrpSpPr>
          <p:grpSpPr>
            <a:xfrm>
              <a:off x="3342171" y="4099200"/>
              <a:ext cx="231600" cy="1044300"/>
              <a:chOff x="3342171" y="4099200"/>
              <a:chExt cx="231600" cy="1044300"/>
            </a:xfrm>
          </p:grpSpPr>
          <p:sp>
            <p:nvSpPr>
              <p:cNvPr id="179" name="Google Shape;179;p11"/>
              <p:cNvSpPr/>
              <p:nvPr/>
            </p:nvSpPr>
            <p:spPr>
              <a:xfrm flipH="1">
                <a:off x="3342171"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1"/>
              <p:cNvSpPr/>
              <p:nvPr/>
            </p:nvSpPr>
            <p:spPr>
              <a:xfrm flipH="1">
                <a:off x="3342171"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1"/>
              <p:cNvSpPr/>
              <p:nvPr/>
            </p:nvSpPr>
            <p:spPr>
              <a:xfrm flipH="1">
                <a:off x="3342171"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1"/>
              <p:cNvSpPr/>
              <p:nvPr/>
            </p:nvSpPr>
            <p:spPr>
              <a:xfrm flipH="1">
                <a:off x="3342171"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1"/>
              <p:cNvSpPr/>
              <p:nvPr/>
            </p:nvSpPr>
            <p:spPr>
              <a:xfrm flipH="1">
                <a:off x="3342171"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 name="Google Shape;184;p11"/>
            <p:cNvGrpSpPr/>
            <p:nvPr/>
          </p:nvGrpSpPr>
          <p:grpSpPr>
            <a:xfrm>
              <a:off x="3713525" y="4309200"/>
              <a:ext cx="231600" cy="834300"/>
              <a:chOff x="3713525" y="4309200"/>
              <a:chExt cx="231600" cy="834300"/>
            </a:xfrm>
          </p:grpSpPr>
          <p:sp>
            <p:nvSpPr>
              <p:cNvPr id="185" name="Google Shape;185;p11"/>
              <p:cNvSpPr/>
              <p:nvPr/>
            </p:nvSpPr>
            <p:spPr>
              <a:xfrm flipH="1">
                <a:off x="3713525"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1"/>
              <p:cNvSpPr/>
              <p:nvPr/>
            </p:nvSpPr>
            <p:spPr>
              <a:xfrm flipH="1">
                <a:off x="3713525"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1"/>
              <p:cNvSpPr/>
              <p:nvPr/>
            </p:nvSpPr>
            <p:spPr>
              <a:xfrm flipH="1">
                <a:off x="3713525"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1"/>
              <p:cNvSpPr/>
              <p:nvPr/>
            </p:nvSpPr>
            <p:spPr>
              <a:xfrm flipH="1">
                <a:off x="3713525"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 name="Google Shape;189;p11"/>
            <p:cNvGrpSpPr/>
            <p:nvPr/>
          </p:nvGrpSpPr>
          <p:grpSpPr>
            <a:xfrm>
              <a:off x="1485398" y="4309200"/>
              <a:ext cx="231600" cy="834300"/>
              <a:chOff x="1485398" y="4309200"/>
              <a:chExt cx="231600" cy="834300"/>
            </a:xfrm>
          </p:grpSpPr>
          <p:sp>
            <p:nvSpPr>
              <p:cNvPr id="190" name="Google Shape;190;p11"/>
              <p:cNvSpPr/>
              <p:nvPr/>
            </p:nvSpPr>
            <p:spPr>
              <a:xfrm flipH="1">
                <a:off x="1485398"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1"/>
              <p:cNvSpPr/>
              <p:nvPr/>
            </p:nvSpPr>
            <p:spPr>
              <a:xfrm flipH="1">
                <a:off x="1485398"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1"/>
              <p:cNvSpPr/>
              <p:nvPr/>
            </p:nvSpPr>
            <p:spPr>
              <a:xfrm flipH="1">
                <a:off x="1485398"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11"/>
              <p:cNvSpPr/>
              <p:nvPr/>
            </p:nvSpPr>
            <p:spPr>
              <a:xfrm flipH="1">
                <a:off x="1485398"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 name="Google Shape;194;p11"/>
            <p:cNvGrpSpPr/>
            <p:nvPr/>
          </p:nvGrpSpPr>
          <p:grpSpPr>
            <a:xfrm>
              <a:off x="4084879" y="4518900"/>
              <a:ext cx="231600" cy="624600"/>
              <a:chOff x="4084879" y="4518900"/>
              <a:chExt cx="231600" cy="624600"/>
            </a:xfrm>
          </p:grpSpPr>
          <p:sp>
            <p:nvSpPr>
              <p:cNvPr id="195" name="Google Shape;195;p11"/>
              <p:cNvSpPr/>
              <p:nvPr/>
            </p:nvSpPr>
            <p:spPr>
              <a:xfrm flipH="1">
                <a:off x="4084879"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1"/>
              <p:cNvSpPr/>
              <p:nvPr/>
            </p:nvSpPr>
            <p:spPr>
              <a:xfrm flipH="1">
                <a:off x="4084879"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11"/>
              <p:cNvSpPr/>
              <p:nvPr/>
            </p:nvSpPr>
            <p:spPr>
              <a:xfrm flipH="1">
                <a:off x="4084879"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8" name="Google Shape;198;p11"/>
            <p:cNvGrpSpPr/>
            <p:nvPr/>
          </p:nvGrpSpPr>
          <p:grpSpPr>
            <a:xfrm>
              <a:off x="2970816" y="4309200"/>
              <a:ext cx="231600" cy="834300"/>
              <a:chOff x="2970816" y="4309200"/>
              <a:chExt cx="231600" cy="834300"/>
            </a:xfrm>
          </p:grpSpPr>
          <p:sp>
            <p:nvSpPr>
              <p:cNvPr id="199" name="Google Shape;199;p11"/>
              <p:cNvSpPr/>
              <p:nvPr/>
            </p:nvSpPr>
            <p:spPr>
              <a:xfrm flipH="1">
                <a:off x="2970816"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1"/>
              <p:cNvSpPr/>
              <p:nvPr/>
            </p:nvSpPr>
            <p:spPr>
              <a:xfrm flipH="1">
                <a:off x="2970816"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1"/>
              <p:cNvSpPr/>
              <p:nvPr/>
            </p:nvSpPr>
            <p:spPr>
              <a:xfrm flipH="1">
                <a:off x="2970816"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1"/>
              <p:cNvSpPr/>
              <p:nvPr/>
            </p:nvSpPr>
            <p:spPr>
              <a:xfrm flipH="1">
                <a:off x="2970816"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 name="Google Shape;203;p11"/>
            <p:cNvGrpSpPr/>
            <p:nvPr/>
          </p:nvGrpSpPr>
          <p:grpSpPr>
            <a:xfrm>
              <a:off x="4456234" y="4309200"/>
              <a:ext cx="231600" cy="834300"/>
              <a:chOff x="4456234" y="4309200"/>
              <a:chExt cx="231600" cy="834300"/>
            </a:xfrm>
          </p:grpSpPr>
          <p:sp>
            <p:nvSpPr>
              <p:cNvPr id="204" name="Google Shape;204;p11"/>
              <p:cNvSpPr/>
              <p:nvPr/>
            </p:nvSpPr>
            <p:spPr>
              <a:xfrm flipH="1">
                <a:off x="4456234"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1"/>
              <p:cNvSpPr/>
              <p:nvPr/>
            </p:nvSpPr>
            <p:spPr>
              <a:xfrm flipH="1">
                <a:off x="4456234"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1"/>
              <p:cNvSpPr/>
              <p:nvPr/>
            </p:nvSpPr>
            <p:spPr>
              <a:xfrm flipH="1">
                <a:off x="4456234"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1"/>
              <p:cNvSpPr/>
              <p:nvPr/>
            </p:nvSpPr>
            <p:spPr>
              <a:xfrm flipH="1">
                <a:off x="4456234"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8" name="Google Shape;208;p11"/>
            <p:cNvGrpSpPr/>
            <p:nvPr/>
          </p:nvGrpSpPr>
          <p:grpSpPr>
            <a:xfrm>
              <a:off x="4827588" y="4099200"/>
              <a:ext cx="231600" cy="1044300"/>
              <a:chOff x="4827588" y="4099200"/>
              <a:chExt cx="231600" cy="1044300"/>
            </a:xfrm>
          </p:grpSpPr>
          <p:sp>
            <p:nvSpPr>
              <p:cNvPr id="209" name="Google Shape;209;p11"/>
              <p:cNvSpPr/>
              <p:nvPr/>
            </p:nvSpPr>
            <p:spPr>
              <a:xfrm flipH="1">
                <a:off x="4827588"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1"/>
              <p:cNvSpPr/>
              <p:nvPr/>
            </p:nvSpPr>
            <p:spPr>
              <a:xfrm flipH="1">
                <a:off x="4827588"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1"/>
              <p:cNvSpPr/>
              <p:nvPr/>
            </p:nvSpPr>
            <p:spPr>
              <a:xfrm flipH="1">
                <a:off x="4827588"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1"/>
              <p:cNvSpPr/>
              <p:nvPr/>
            </p:nvSpPr>
            <p:spPr>
              <a:xfrm flipH="1">
                <a:off x="4827588"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1"/>
              <p:cNvSpPr/>
              <p:nvPr/>
            </p:nvSpPr>
            <p:spPr>
              <a:xfrm flipH="1">
                <a:off x="4827588"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4" name="Google Shape;214;p11"/>
            <p:cNvGrpSpPr/>
            <p:nvPr/>
          </p:nvGrpSpPr>
          <p:grpSpPr>
            <a:xfrm>
              <a:off x="5198943" y="4309200"/>
              <a:ext cx="231600" cy="834300"/>
              <a:chOff x="5198943" y="4309200"/>
              <a:chExt cx="231600" cy="834300"/>
            </a:xfrm>
          </p:grpSpPr>
          <p:sp>
            <p:nvSpPr>
              <p:cNvPr id="215" name="Google Shape;215;p11"/>
              <p:cNvSpPr/>
              <p:nvPr/>
            </p:nvSpPr>
            <p:spPr>
              <a:xfrm flipH="1">
                <a:off x="5198943"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1"/>
              <p:cNvSpPr/>
              <p:nvPr/>
            </p:nvSpPr>
            <p:spPr>
              <a:xfrm flipH="1">
                <a:off x="5198943"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1"/>
              <p:cNvSpPr/>
              <p:nvPr/>
            </p:nvSpPr>
            <p:spPr>
              <a:xfrm flipH="1">
                <a:off x="5198943"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1"/>
              <p:cNvSpPr/>
              <p:nvPr/>
            </p:nvSpPr>
            <p:spPr>
              <a:xfrm flipH="1">
                <a:off x="5198943"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9" name="Google Shape;219;p11"/>
            <p:cNvGrpSpPr/>
            <p:nvPr/>
          </p:nvGrpSpPr>
          <p:grpSpPr>
            <a:xfrm>
              <a:off x="5570297" y="4518900"/>
              <a:ext cx="231600" cy="624600"/>
              <a:chOff x="5570297" y="4518900"/>
              <a:chExt cx="231600" cy="624600"/>
            </a:xfrm>
          </p:grpSpPr>
          <p:sp>
            <p:nvSpPr>
              <p:cNvPr id="220" name="Google Shape;220;p11"/>
              <p:cNvSpPr/>
              <p:nvPr/>
            </p:nvSpPr>
            <p:spPr>
              <a:xfrm flipH="1">
                <a:off x="5570297"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1"/>
              <p:cNvSpPr/>
              <p:nvPr/>
            </p:nvSpPr>
            <p:spPr>
              <a:xfrm flipH="1">
                <a:off x="5570297"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11"/>
              <p:cNvSpPr/>
              <p:nvPr/>
            </p:nvSpPr>
            <p:spPr>
              <a:xfrm flipH="1">
                <a:off x="5570297"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 name="Google Shape;223;p11"/>
            <p:cNvGrpSpPr/>
            <p:nvPr/>
          </p:nvGrpSpPr>
          <p:grpSpPr>
            <a:xfrm>
              <a:off x="5941652" y="4309200"/>
              <a:ext cx="231600" cy="834300"/>
              <a:chOff x="5941652" y="4309200"/>
              <a:chExt cx="231600" cy="834300"/>
            </a:xfrm>
          </p:grpSpPr>
          <p:sp>
            <p:nvSpPr>
              <p:cNvPr id="224" name="Google Shape;224;p11"/>
              <p:cNvSpPr/>
              <p:nvPr/>
            </p:nvSpPr>
            <p:spPr>
              <a:xfrm flipH="1">
                <a:off x="5941652"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1"/>
              <p:cNvSpPr/>
              <p:nvPr/>
            </p:nvSpPr>
            <p:spPr>
              <a:xfrm flipH="1">
                <a:off x="5941652"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1"/>
              <p:cNvSpPr/>
              <p:nvPr/>
            </p:nvSpPr>
            <p:spPr>
              <a:xfrm flipH="1">
                <a:off x="5941652"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1"/>
              <p:cNvSpPr/>
              <p:nvPr/>
            </p:nvSpPr>
            <p:spPr>
              <a:xfrm flipH="1">
                <a:off x="5941652"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8" name="Google Shape;228;p11"/>
            <p:cNvGrpSpPr/>
            <p:nvPr/>
          </p:nvGrpSpPr>
          <p:grpSpPr>
            <a:xfrm>
              <a:off x="6313006" y="4099200"/>
              <a:ext cx="231600" cy="1044300"/>
              <a:chOff x="6313006" y="4099200"/>
              <a:chExt cx="231600" cy="1044300"/>
            </a:xfrm>
          </p:grpSpPr>
          <p:sp>
            <p:nvSpPr>
              <p:cNvPr id="229" name="Google Shape;229;p11"/>
              <p:cNvSpPr/>
              <p:nvPr/>
            </p:nvSpPr>
            <p:spPr>
              <a:xfrm flipH="1">
                <a:off x="6313006"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1"/>
              <p:cNvSpPr/>
              <p:nvPr/>
            </p:nvSpPr>
            <p:spPr>
              <a:xfrm flipH="1">
                <a:off x="6313006"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1"/>
              <p:cNvSpPr/>
              <p:nvPr/>
            </p:nvSpPr>
            <p:spPr>
              <a:xfrm flipH="1">
                <a:off x="6313006"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11"/>
              <p:cNvSpPr/>
              <p:nvPr/>
            </p:nvSpPr>
            <p:spPr>
              <a:xfrm flipH="1">
                <a:off x="6313006"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1"/>
              <p:cNvSpPr/>
              <p:nvPr/>
            </p:nvSpPr>
            <p:spPr>
              <a:xfrm flipH="1">
                <a:off x="6313006"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4" name="Google Shape;234;p11"/>
            <p:cNvGrpSpPr/>
            <p:nvPr/>
          </p:nvGrpSpPr>
          <p:grpSpPr>
            <a:xfrm>
              <a:off x="6684361" y="4309200"/>
              <a:ext cx="231600" cy="834300"/>
              <a:chOff x="6684361" y="4309200"/>
              <a:chExt cx="231600" cy="834300"/>
            </a:xfrm>
          </p:grpSpPr>
          <p:sp>
            <p:nvSpPr>
              <p:cNvPr id="235" name="Google Shape;235;p11"/>
              <p:cNvSpPr/>
              <p:nvPr/>
            </p:nvSpPr>
            <p:spPr>
              <a:xfrm flipH="1">
                <a:off x="6684361"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1"/>
              <p:cNvSpPr/>
              <p:nvPr/>
            </p:nvSpPr>
            <p:spPr>
              <a:xfrm flipH="1">
                <a:off x="6684361"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1"/>
              <p:cNvSpPr/>
              <p:nvPr/>
            </p:nvSpPr>
            <p:spPr>
              <a:xfrm flipH="1">
                <a:off x="6684361"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1"/>
              <p:cNvSpPr/>
              <p:nvPr/>
            </p:nvSpPr>
            <p:spPr>
              <a:xfrm flipH="1">
                <a:off x="6684361"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9" name="Google Shape;239;p11"/>
            <p:cNvGrpSpPr/>
            <p:nvPr/>
          </p:nvGrpSpPr>
          <p:grpSpPr>
            <a:xfrm>
              <a:off x="7055715" y="4518900"/>
              <a:ext cx="231600" cy="624600"/>
              <a:chOff x="7055715" y="4518900"/>
              <a:chExt cx="231600" cy="624600"/>
            </a:xfrm>
          </p:grpSpPr>
          <p:sp>
            <p:nvSpPr>
              <p:cNvPr id="240" name="Google Shape;240;p11"/>
              <p:cNvSpPr/>
              <p:nvPr/>
            </p:nvSpPr>
            <p:spPr>
              <a:xfrm flipH="1">
                <a:off x="7055715"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1"/>
              <p:cNvSpPr/>
              <p:nvPr/>
            </p:nvSpPr>
            <p:spPr>
              <a:xfrm flipH="1">
                <a:off x="7055715"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1"/>
              <p:cNvSpPr/>
              <p:nvPr/>
            </p:nvSpPr>
            <p:spPr>
              <a:xfrm flipH="1">
                <a:off x="7055715"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3" name="Google Shape;243;p11"/>
            <p:cNvGrpSpPr/>
            <p:nvPr/>
          </p:nvGrpSpPr>
          <p:grpSpPr>
            <a:xfrm>
              <a:off x="7798424" y="4099200"/>
              <a:ext cx="231600" cy="1044300"/>
              <a:chOff x="7798424" y="4099200"/>
              <a:chExt cx="231600" cy="1044300"/>
            </a:xfrm>
          </p:grpSpPr>
          <p:sp>
            <p:nvSpPr>
              <p:cNvPr id="244" name="Google Shape;244;p11"/>
              <p:cNvSpPr/>
              <p:nvPr/>
            </p:nvSpPr>
            <p:spPr>
              <a:xfrm flipH="1">
                <a:off x="7798424"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1"/>
              <p:cNvSpPr/>
              <p:nvPr/>
            </p:nvSpPr>
            <p:spPr>
              <a:xfrm flipH="1">
                <a:off x="7798424"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1"/>
              <p:cNvSpPr/>
              <p:nvPr/>
            </p:nvSpPr>
            <p:spPr>
              <a:xfrm flipH="1">
                <a:off x="7798424"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1"/>
              <p:cNvSpPr/>
              <p:nvPr/>
            </p:nvSpPr>
            <p:spPr>
              <a:xfrm flipH="1">
                <a:off x="7798424"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1"/>
              <p:cNvSpPr/>
              <p:nvPr/>
            </p:nvSpPr>
            <p:spPr>
              <a:xfrm flipH="1">
                <a:off x="7798424"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9" name="Google Shape;249;p11"/>
            <p:cNvGrpSpPr/>
            <p:nvPr/>
          </p:nvGrpSpPr>
          <p:grpSpPr>
            <a:xfrm>
              <a:off x="8169779" y="4309200"/>
              <a:ext cx="231600" cy="834300"/>
              <a:chOff x="8169779" y="4309200"/>
              <a:chExt cx="231600" cy="834300"/>
            </a:xfrm>
          </p:grpSpPr>
          <p:sp>
            <p:nvSpPr>
              <p:cNvPr id="250" name="Google Shape;250;p11"/>
              <p:cNvSpPr/>
              <p:nvPr/>
            </p:nvSpPr>
            <p:spPr>
              <a:xfrm flipH="1">
                <a:off x="8169779"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1"/>
              <p:cNvSpPr/>
              <p:nvPr/>
            </p:nvSpPr>
            <p:spPr>
              <a:xfrm flipH="1">
                <a:off x="8169779"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1"/>
              <p:cNvSpPr/>
              <p:nvPr/>
            </p:nvSpPr>
            <p:spPr>
              <a:xfrm flipH="1">
                <a:off x="8169779"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1"/>
              <p:cNvSpPr/>
              <p:nvPr/>
            </p:nvSpPr>
            <p:spPr>
              <a:xfrm flipH="1">
                <a:off x="8169779"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4" name="Google Shape;254;p11"/>
            <p:cNvGrpSpPr/>
            <p:nvPr/>
          </p:nvGrpSpPr>
          <p:grpSpPr>
            <a:xfrm>
              <a:off x="7427070" y="4309200"/>
              <a:ext cx="231600" cy="834300"/>
              <a:chOff x="7427070" y="4309200"/>
              <a:chExt cx="231600" cy="834300"/>
            </a:xfrm>
          </p:grpSpPr>
          <p:sp>
            <p:nvSpPr>
              <p:cNvPr id="255" name="Google Shape;255;p11"/>
              <p:cNvSpPr/>
              <p:nvPr/>
            </p:nvSpPr>
            <p:spPr>
              <a:xfrm flipH="1">
                <a:off x="7427070"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1"/>
              <p:cNvSpPr/>
              <p:nvPr/>
            </p:nvSpPr>
            <p:spPr>
              <a:xfrm flipH="1">
                <a:off x="7427070"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1"/>
              <p:cNvSpPr/>
              <p:nvPr/>
            </p:nvSpPr>
            <p:spPr>
              <a:xfrm flipH="1">
                <a:off x="7427070"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1"/>
              <p:cNvSpPr/>
              <p:nvPr/>
            </p:nvSpPr>
            <p:spPr>
              <a:xfrm flipH="1">
                <a:off x="7427070"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9" name="Google Shape;259;p11"/>
            <p:cNvGrpSpPr/>
            <p:nvPr/>
          </p:nvGrpSpPr>
          <p:grpSpPr>
            <a:xfrm>
              <a:off x="8541133" y="4518900"/>
              <a:ext cx="231600" cy="624600"/>
              <a:chOff x="8541133" y="4518900"/>
              <a:chExt cx="231600" cy="624600"/>
            </a:xfrm>
          </p:grpSpPr>
          <p:sp>
            <p:nvSpPr>
              <p:cNvPr id="260" name="Google Shape;260;p11"/>
              <p:cNvSpPr/>
              <p:nvPr/>
            </p:nvSpPr>
            <p:spPr>
              <a:xfrm flipH="1">
                <a:off x="8541133"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1"/>
              <p:cNvSpPr/>
              <p:nvPr/>
            </p:nvSpPr>
            <p:spPr>
              <a:xfrm flipH="1">
                <a:off x="8541133"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1"/>
              <p:cNvSpPr/>
              <p:nvPr/>
            </p:nvSpPr>
            <p:spPr>
              <a:xfrm flipH="1">
                <a:off x="8541133"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 name="Google Shape;263;p11"/>
            <p:cNvGrpSpPr/>
            <p:nvPr/>
          </p:nvGrpSpPr>
          <p:grpSpPr>
            <a:xfrm>
              <a:off x="8912488" y="4309200"/>
              <a:ext cx="231600" cy="834300"/>
              <a:chOff x="8912488" y="4309200"/>
              <a:chExt cx="231600" cy="834300"/>
            </a:xfrm>
          </p:grpSpPr>
          <p:sp>
            <p:nvSpPr>
              <p:cNvPr id="264" name="Google Shape;264;p11"/>
              <p:cNvSpPr/>
              <p:nvPr/>
            </p:nvSpPr>
            <p:spPr>
              <a:xfrm flipH="1">
                <a:off x="8912488"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1"/>
              <p:cNvSpPr/>
              <p:nvPr/>
            </p:nvSpPr>
            <p:spPr>
              <a:xfrm flipH="1">
                <a:off x="8912488"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1"/>
              <p:cNvSpPr/>
              <p:nvPr/>
            </p:nvSpPr>
            <p:spPr>
              <a:xfrm flipH="1">
                <a:off x="8912488"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1"/>
              <p:cNvSpPr/>
              <p:nvPr/>
            </p:nvSpPr>
            <p:spPr>
              <a:xfrm flipH="1">
                <a:off x="8912488"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68" name="Google Shape;268;p11"/>
          <p:cNvSpPr txBox="1">
            <a:spLocks noGrp="1"/>
          </p:cNvSpPr>
          <p:nvPr>
            <p:ph type="title" hasCustomPrompt="1"/>
          </p:nvPr>
        </p:nvSpPr>
        <p:spPr>
          <a:xfrm>
            <a:off x="1388625" y="772725"/>
            <a:ext cx="6366900" cy="18633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lt1"/>
              </a:buClr>
              <a:buSzPts val="8000"/>
              <a:buNone/>
              <a:defRPr sz="8000">
                <a:solidFill>
                  <a:schemeClr val="lt1"/>
                </a:solidFill>
              </a:defRPr>
            </a:lvl1pPr>
            <a:lvl2pPr lvl="1" algn="ctr">
              <a:spcBef>
                <a:spcPts val="0"/>
              </a:spcBef>
              <a:spcAft>
                <a:spcPts val="0"/>
              </a:spcAft>
              <a:buClr>
                <a:schemeClr val="lt1"/>
              </a:buClr>
              <a:buSzPts val="8000"/>
              <a:buNone/>
              <a:defRPr sz="8000">
                <a:solidFill>
                  <a:schemeClr val="lt1"/>
                </a:solidFill>
              </a:defRPr>
            </a:lvl2pPr>
            <a:lvl3pPr lvl="2" algn="ctr">
              <a:spcBef>
                <a:spcPts val="0"/>
              </a:spcBef>
              <a:spcAft>
                <a:spcPts val="0"/>
              </a:spcAft>
              <a:buClr>
                <a:schemeClr val="lt1"/>
              </a:buClr>
              <a:buSzPts val="8000"/>
              <a:buNone/>
              <a:defRPr sz="8000">
                <a:solidFill>
                  <a:schemeClr val="lt1"/>
                </a:solidFill>
              </a:defRPr>
            </a:lvl3pPr>
            <a:lvl4pPr lvl="3" algn="ctr">
              <a:spcBef>
                <a:spcPts val="0"/>
              </a:spcBef>
              <a:spcAft>
                <a:spcPts val="0"/>
              </a:spcAft>
              <a:buClr>
                <a:schemeClr val="lt1"/>
              </a:buClr>
              <a:buSzPts val="8000"/>
              <a:buNone/>
              <a:defRPr sz="8000">
                <a:solidFill>
                  <a:schemeClr val="lt1"/>
                </a:solidFill>
              </a:defRPr>
            </a:lvl4pPr>
            <a:lvl5pPr lvl="4" algn="ctr">
              <a:spcBef>
                <a:spcPts val="0"/>
              </a:spcBef>
              <a:spcAft>
                <a:spcPts val="0"/>
              </a:spcAft>
              <a:buClr>
                <a:schemeClr val="lt1"/>
              </a:buClr>
              <a:buSzPts val="8000"/>
              <a:buNone/>
              <a:defRPr sz="8000">
                <a:solidFill>
                  <a:schemeClr val="lt1"/>
                </a:solidFill>
              </a:defRPr>
            </a:lvl5pPr>
            <a:lvl6pPr lvl="5" algn="ctr">
              <a:spcBef>
                <a:spcPts val="0"/>
              </a:spcBef>
              <a:spcAft>
                <a:spcPts val="0"/>
              </a:spcAft>
              <a:buClr>
                <a:schemeClr val="lt1"/>
              </a:buClr>
              <a:buSzPts val="8000"/>
              <a:buNone/>
              <a:defRPr sz="8000">
                <a:solidFill>
                  <a:schemeClr val="lt1"/>
                </a:solidFill>
              </a:defRPr>
            </a:lvl6pPr>
            <a:lvl7pPr lvl="6" algn="ctr">
              <a:spcBef>
                <a:spcPts val="0"/>
              </a:spcBef>
              <a:spcAft>
                <a:spcPts val="0"/>
              </a:spcAft>
              <a:buClr>
                <a:schemeClr val="lt1"/>
              </a:buClr>
              <a:buSzPts val="8000"/>
              <a:buNone/>
              <a:defRPr sz="8000">
                <a:solidFill>
                  <a:schemeClr val="lt1"/>
                </a:solidFill>
              </a:defRPr>
            </a:lvl7pPr>
            <a:lvl8pPr lvl="7" algn="ctr">
              <a:spcBef>
                <a:spcPts val="0"/>
              </a:spcBef>
              <a:spcAft>
                <a:spcPts val="0"/>
              </a:spcAft>
              <a:buClr>
                <a:schemeClr val="lt1"/>
              </a:buClr>
              <a:buSzPts val="8000"/>
              <a:buNone/>
              <a:defRPr sz="8000">
                <a:solidFill>
                  <a:schemeClr val="lt1"/>
                </a:solidFill>
              </a:defRPr>
            </a:lvl8pPr>
            <a:lvl9pPr lvl="8" algn="ctr">
              <a:spcBef>
                <a:spcPts val="0"/>
              </a:spcBef>
              <a:spcAft>
                <a:spcPts val="0"/>
              </a:spcAft>
              <a:buClr>
                <a:schemeClr val="lt1"/>
              </a:buClr>
              <a:buSzPts val="8000"/>
              <a:buNone/>
              <a:defRPr sz="8000">
                <a:solidFill>
                  <a:schemeClr val="lt1"/>
                </a:solidFill>
              </a:defRPr>
            </a:lvl9pPr>
          </a:lstStyle>
          <a:p>
            <a:r>
              <a:t>xx%</a:t>
            </a:r>
          </a:p>
        </p:txBody>
      </p:sp>
      <p:sp>
        <p:nvSpPr>
          <p:cNvPr id="269" name="Google Shape;269;p11"/>
          <p:cNvSpPr txBox="1">
            <a:spLocks noGrp="1"/>
          </p:cNvSpPr>
          <p:nvPr>
            <p:ph type="body" idx="1"/>
          </p:nvPr>
        </p:nvSpPr>
        <p:spPr>
          <a:xfrm>
            <a:off x="1388625" y="2712300"/>
            <a:ext cx="6366900" cy="1111200"/>
          </a:xfrm>
          <a:prstGeom prst="rect">
            <a:avLst/>
          </a:prstGeom>
        </p:spPr>
        <p:txBody>
          <a:bodyPr spcFirstLastPara="1" wrap="square" lIns="91425" tIns="91425" rIns="91425" bIns="91425" anchor="t" anchorCtr="0">
            <a:normAutofit/>
          </a:bodyPr>
          <a:lstStyle>
            <a:lvl1pPr marL="457200" lvl="0" indent="-311150" algn="ctr">
              <a:spcBef>
                <a:spcPts val="0"/>
              </a:spcBef>
              <a:spcAft>
                <a:spcPts val="0"/>
              </a:spcAft>
              <a:buClr>
                <a:schemeClr val="lt1"/>
              </a:buClr>
              <a:buSzPts val="1300"/>
              <a:buChar char="●"/>
              <a:defRPr>
                <a:solidFill>
                  <a:schemeClr val="lt1"/>
                </a:solidFill>
              </a:defRPr>
            </a:lvl1pPr>
            <a:lvl2pPr marL="914400" lvl="1" indent="-298450" algn="ctr">
              <a:spcBef>
                <a:spcPts val="0"/>
              </a:spcBef>
              <a:spcAft>
                <a:spcPts val="0"/>
              </a:spcAft>
              <a:buClr>
                <a:schemeClr val="lt1"/>
              </a:buClr>
              <a:buSzPts val="1100"/>
              <a:buChar char="○"/>
              <a:defRPr>
                <a:solidFill>
                  <a:schemeClr val="lt1"/>
                </a:solidFill>
              </a:defRPr>
            </a:lvl2pPr>
            <a:lvl3pPr marL="1371600" lvl="2" indent="-298450" algn="ctr">
              <a:spcBef>
                <a:spcPts val="0"/>
              </a:spcBef>
              <a:spcAft>
                <a:spcPts val="0"/>
              </a:spcAft>
              <a:buClr>
                <a:schemeClr val="lt1"/>
              </a:buClr>
              <a:buSzPts val="1100"/>
              <a:buChar char="■"/>
              <a:defRPr>
                <a:solidFill>
                  <a:schemeClr val="lt1"/>
                </a:solidFill>
              </a:defRPr>
            </a:lvl3pPr>
            <a:lvl4pPr marL="1828800" lvl="3" indent="-298450" algn="ctr">
              <a:spcBef>
                <a:spcPts val="0"/>
              </a:spcBef>
              <a:spcAft>
                <a:spcPts val="0"/>
              </a:spcAft>
              <a:buClr>
                <a:schemeClr val="lt1"/>
              </a:buClr>
              <a:buSzPts val="1100"/>
              <a:buChar char="●"/>
              <a:defRPr>
                <a:solidFill>
                  <a:schemeClr val="lt1"/>
                </a:solidFill>
              </a:defRPr>
            </a:lvl4pPr>
            <a:lvl5pPr marL="2286000" lvl="4" indent="-298450" algn="ctr">
              <a:spcBef>
                <a:spcPts val="0"/>
              </a:spcBef>
              <a:spcAft>
                <a:spcPts val="0"/>
              </a:spcAft>
              <a:buClr>
                <a:schemeClr val="lt1"/>
              </a:buClr>
              <a:buSzPts val="1100"/>
              <a:buChar char="○"/>
              <a:defRPr>
                <a:solidFill>
                  <a:schemeClr val="lt1"/>
                </a:solidFill>
              </a:defRPr>
            </a:lvl5pPr>
            <a:lvl6pPr marL="2743200" lvl="5" indent="-298450" algn="ctr">
              <a:spcBef>
                <a:spcPts val="0"/>
              </a:spcBef>
              <a:spcAft>
                <a:spcPts val="0"/>
              </a:spcAft>
              <a:buClr>
                <a:schemeClr val="lt1"/>
              </a:buClr>
              <a:buSzPts val="1100"/>
              <a:buChar char="■"/>
              <a:defRPr>
                <a:solidFill>
                  <a:schemeClr val="lt1"/>
                </a:solidFill>
              </a:defRPr>
            </a:lvl6pPr>
            <a:lvl7pPr marL="3200400" lvl="6" indent="-298450" algn="ctr">
              <a:spcBef>
                <a:spcPts val="0"/>
              </a:spcBef>
              <a:spcAft>
                <a:spcPts val="0"/>
              </a:spcAft>
              <a:buClr>
                <a:schemeClr val="lt1"/>
              </a:buClr>
              <a:buSzPts val="1100"/>
              <a:buChar char="●"/>
              <a:defRPr>
                <a:solidFill>
                  <a:schemeClr val="lt1"/>
                </a:solidFill>
              </a:defRPr>
            </a:lvl7pPr>
            <a:lvl8pPr marL="3657600" lvl="7" indent="-298450" algn="ctr">
              <a:spcBef>
                <a:spcPts val="0"/>
              </a:spcBef>
              <a:spcAft>
                <a:spcPts val="0"/>
              </a:spcAft>
              <a:buClr>
                <a:schemeClr val="lt1"/>
              </a:buClr>
              <a:buSzPts val="1100"/>
              <a:buChar char="○"/>
              <a:defRPr>
                <a:solidFill>
                  <a:schemeClr val="lt1"/>
                </a:solidFill>
              </a:defRPr>
            </a:lvl8pPr>
            <a:lvl9pPr marL="4114800" lvl="8" indent="-298450" algn="ctr">
              <a:spcBef>
                <a:spcPts val="0"/>
              </a:spcBef>
              <a:spcAft>
                <a:spcPts val="0"/>
              </a:spcAft>
              <a:buClr>
                <a:schemeClr val="lt1"/>
              </a:buClr>
              <a:buSzPts val="1100"/>
              <a:buChar char="■"/>
              <a:defRPr>
                <a:solidFill>
                  <a:schemeClr val="lt1"/>
                </a:solidFill>
              </a:defRPr>
            </a:lvl9pPr>
          </a:lstStyle>
          <a:p>
            <a:endParaRPr/>
          </a:p>
        </p:txBody>
      </p:sp>
      <p:sp>
        <p:nvSpPr>
          <p:cNvPr id="270" name="Google Shape;270;p11"/>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9"/>
        <p:cNvGrpSpPr/>
        <p:nvPr/>
      </p:nvGrpSpPr>
      <p:grpSpPr>
        <a:xfrm>
          <a:off x="0" y="0"/>
          <a:ext cx="0" cy="0"/>
          <a:chOff x="0" y="0"/>
          <a:chExt cx="0" cy="0"/>
        </a:xfrm>
      </p:grpSpPr>
      <p:grpSp>
        <p:nvGrpSpPr>
          <p:cNvPr id="100" name="Google Shape;100;p6"/>
          <p:cNvGrpSpPr/>
          <p:nvPr/>
        </p:nvGrpSpPr>
        <p:grpSpPr>
          <a:xfrm>
            <a:off x="625966" y="299376"/>
            <a:ext cx="999312" cy="999312"/>
            <a:chOff x="348199" y="179450"/>
            <a:chExt cx="1116300" cy="1116300"/>
          </a:xfrm>
        </p:grpSpPr>
        <p:sp>
          <p:nvSpPr>
            <p:cNvPr id="101" name="Google Shape;101;p6"/>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6"/>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 name="Google Shape;103;p6"/>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4" name="Google Shape;104;p6"/>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564912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momentum">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1pPr>
            <a:lvl2pPr lvl="1">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2pPr>
            <a:lvl3pPr lvl="2">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3pPr>
            <a:lvl4pPr lvl="3">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4pPr>
            <a:lvl5pPr lvl="4">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5pPr>
            <a:lvl6pPr lvl="5">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6pPr>
            <a:lvl7pPr lvl="6">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7pPr>
            <a:lvl8pPr lvl="7">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8pPr>
            <a:lvl9pPr lvl="8">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11150">
              <a:lnSpc>
                <a:spcPct val="115000"/>
              </a:lnSpc>
              <a:spcBef>
                <a:spcPts val="0"/>
              </a:spcBef>
              <a:spcAft>
                <a:spcPts val="0"/>
              </a:spcAft>
              <a:buClr>
                <a:schemeClr val="dk2"/>
              </a:buClr>
              <a:buSzPts val="1300"/>
              <a:buFont typeface="Nunito"/>
              <a:buChar char="●"/>
              <a:defRPr sz="1300">
                <a:solidFill>
                  <a:schemeClr val="dk2"/>
                </a:solidFill>
                <a:latin typeface="Nunito"/>
                <a:ea typeface="Nunito"/>
                <a:cs typeface="Nunito"/>
                <a:sym typeface="Nunito"/>
              </a:defRPr>
            </a:lvl1pPr>
            <a:lvl2pPr marL="914400" lvl="1" indent="-29845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2pPr>
            <a:lvl3pPr marL="1371600" lvl="2" indent="-29845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3pPr>
            <a:lvl4pPr marL="1828800" lvl="3" indent="-29845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4pPr>
            <a:lvl5pPr marL="2286000" lvl="4" indent="-29845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5pPr>
            <a:lvl6pPr marL="2743200" lvl="5" indent="-29845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6pPr>
            <a:lvl7pPr marL="3200400" lvl="6" indent="-29845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7pPr>
            <a:lvl8pPr marL="3657600" lvl="7" indent="-29845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8pPr>
            <a:lvl9pPr marL="4114800" lvl="8" indent="-29845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9pPr>
          </a:lstStyle>
          <a:p>
            <a:endParaRPr/>
          </a:p>
        </p:txBody>
      </p:sp>
      <p:sp>
        <p:nvSpPr>
          <p:cNvPr id="8" name="Google Shape;8;p1"/>
          <p:cNvSpPr txBox="1">
            <a:spLocks noGrp="1"/>
          </p:cNvSpPr>
          <p:nvPr>
            <p:ph type="sldNum" idx="12"/>
          </p:nvPr>
        </p:nvSpPr>
        <p:spPr>
          <a:xfrm>
            <a:off x="8451046" y="4736976"/>
            <a:ext cx="548700" cy="393600"/>
          </a:xfrm>
          <a:prstGeom prst="rect">
            <a:avLst/>
          </a:prstGeom>
          <a:noFill/>
          <a:ln>
            <a:noFill/>
          </a:ln>
        </p:spPr>
        <p:txBody>
          <a:bodyPr spcFirstLastPara="1" wrap="square" lIns="91425" tIns="91425" rIns="91425" bIns="91425" anchor="ctr" anchorCtr="0">
            <a:normAutofit/>
          </a:bodyPr>
          <a:lstStyle>
            <a:lvl1pPr lvl="0" algn="r">
              <a:buNone/>
              <a:defRPr sz="900">
                <a:solidFill>
                  <a:schemeClr val="dk2"/>
                </a:solidFill>
                <a:latin typeface="Nunito"/>
                <a:ea typeface="Nunito"/>
                <a:cs typeface="Nunito"/>
                <a:sym typeface="Nunito"/>
              </a:defRPr>
            </a:lvl1pPr>
            <a:lvl2pPr lvl="1" algn="r">
              <a:buNone/>
              <a:defRPr sz="900">
                <a:solidFill>
                  <a:schemeClr val="dk2"/>
                </a:solidFill>
                <a:latin typeface="Nunito"/>
                <a:ea typeface="Nunito"/>
                <a:cs typeface="Nunito"/>
                <a:sym typeface="Nunito"/>
              </a:defRPr>
            </a:lvl2pPr>
            <a:lvl3pPr lvl="2" algn="r">
              <a:buNone/>
              <a:defRPr sz="900">
                <a:solidFill>
                  <a:schemeClr val="dk2"/>
                </a:solidFill>
                <a:latin typeface="Nunito"/>
                <a:ea typeface="Nunito"/>
                <a:cs typeface="Nunito"/>
                <a:sym typeface="Nunito"/>
              </a:defRPr>
            </a:lvl3pPr>
            <a:lvl4pPr lvl="3" algn="r">
              <a:buNone/>
              <a:defRPr sz="900">
                <a:solidFill>
                  <a:schemeClr val="dk2"/>
                </a:solidFill>
                <a:latin typeface="Nunito"/>
                <a:ea typeface="Nunito"/>
                <a:cs typeface="Nunito"/>
                <a:sym typeface="Nunito"/>
              </a:defRPr>
            </a:lvl4pPr>
            <a:lvl5pPr lvl="4" algn="r">
              <a:buNone/>
              <a:defRPr sz="900">
                <a:solidFill>
                  <a:schemeClr val="dk2"/>
                </a:solidFill>
                <a:latin typeface="Nunito"/>
                <a:ea typeface="Nunito"/>
                <a:cs typeface="Nunito"/>
                <a:sym typeface="Nunito"/>
              </a:defRPr>
            </a:lvl5pPr>
            <a:lvl6pPr lvl="5" algn="r">
              <a:buNone/>
              <a:defRPr sz="900">
                <a:solidFill>
                  <a:schemeClr val="dk2"/>
                </a:solidFill>
                <a:latin typeface="Nunito"/>
                <a:ea typeface="Nunito"/>
                <a:cs typeface="Nunito"/>
                <a:sym typeface="Nunito"/>
              </a:defRPr>
            </a:lvl6pPr>
            <a:lvl7pPr lvl="6" algn="r">
              <a:buNone/>
              <a:defRPr sz="900">
                <a:solidFill>
                  <a:schemeClr val="dk2"/>
                </a:solidFill>
                <a:latin typeface="Nunito"/>
                <a:ea typeface="Nunito"/>
                <a:cs typeface="Nunito"/>
                <a:sym typeface="Nunito"/>
              </a:defRPr>
            </a:lvl7pPr>
            <a:lvl8pPr lvl="7" algn="r">
              <a:buNone/>
              <a:defRPr sz="900">
                <a:solidFill>
                  <a:schemeClr val="dk2"/>
                </a:solidFill>
                <a:latin typeface="Nunito"/>
                <a:ea typeface="Nunito"/>
                <a:cs typeface="Nunito"/>
                <a:sym typeface="Nunito"/>
              </a:defRPr>
            </a:lvl8pPr>
            <a:lvl9pPr lvl="8" algn="r">
              <a:buNone/>
              <a:defRPr sz="900">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3" r:id="rId4"/>
    <p:sldLayoutId id="2147483654" r:id="rId5"/>
    <p:sldLayoutId id="2147483655" r:id="rId6"/>
    <p:sldLayoutId id="2147483656" r:id="rId7"/>
    <p:sldLayoutId id="2147483657" r:id="rId8"/>
    <p:sldLayoutId id="2147483660" r:id="rId9"/>
    <p:sldLayoutId id="2147483661"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audiologysimulator.com/" TargetMode="Externa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hyperlink" Target="https://audiologysimulator.com/" TargetMode="Externa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3.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9.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mailto:shae.morgan@louisville.edu" TargetMode="External"/><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13"/>
          <p:cNvSpPr txBox="1">
            <a:spLocks noGrp="1"/>
          </p:cNvSpPr>
          <p:nvPr>
            <p:ph type="ctrTitle"/>
          </p:nvPr>
        </p:nvSpPr>
        <p:spPr>
          <a:xfrm>
            <a:off x="345785" y="1596004"/>
            <a:ext cx="5363669" cy="1872900"/>
          </a:xfrm>
          <a:prstGeom prst="rect">
            <a:avLst/>
          </a:prstGeom>
        </p:spPr>
        <p:txBody>
          <a:bodyPr spcFirstLastPara="1" wrap="square" lIns="91425" tIns="91425" rIns="91425" bIns="91425" anchor="ctr" anchorCtr="0">
            <a:noAutofit/>
          </a:bodyPr>
          <a:lstStyle/>
          <a:p>
            <a:r>
              <a:rPr lang="en-US" sz="3200" kern="0" dirty="0">
                <a:effectLst/>
                <a:latin typeface="Helvetica" panose="020B0604020202020204" pitchFamily="34" charset="0"/>
                <a:ea typeface="Times New Roman" panose="02020603050405020304" pitchFamily="18" charset="0"/>
              </a:rPr>
              <a:t>Simulated audiometry: Overview and promising applications</a:t>
            </a:r>
            <a:endParaRPr sz="8000" dirty="0">
              <a:solidFill>
                <a:srgbClr val="FFFFFF"/>
              </a:solidFill>
            </a:endParaRPr>
          </a:p>
        </p:txBody>
      </p:sp>
      <p:sp>
        <p:nvSpPr>
          <p:cNvPr id="278" name="Google Shape;278;p13"/>
          <p:cNvSpPr txBox="1">
            <a:spLocks noGrp="1"/>
          </p:cNvSpPr>
          <p:nvPr>
            <p:ph type="subTitle" idx="1"/>
          </p:nvPr>
        </p:nvSpPr>
        <p:spPr>
          <a:xfrm>
            <a:off x="345785" y="3547496"/>
            <a:ext cx="6209317" cy="695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Shae D. Morgan, PhD, AuD, CCC-A, FAA</a:t>
            </a:r>
          </a:p>
          <a:p>
            <a:pPr marL="0" lvl="0" indent="0"/>
            <a:endParaRPr lang="en-US" sz="1100" dirty="0"/>
          </a:p>
          <a:p>
            <a:pPr marL="0" lvl="0" indent="0"/>
            <a:r>
              <a:rPr lang="en-US" sz="1100" dirty="0"/>
              <a:t>Associate Professor; Director – Program in Audiology</a:t>
            </a:r>
          </a:p>
          <a:p>
            <a:pPr marL="0" lvl="0" indent="0"/>
            <a:r>
              <a:rPr lang="en-US" sz="1100" dirty="0"/>
              <a:t>University of Louisville</a:t>
            </a:r>
          </a:p>
          <a:p>
            <a:pPr marL="0" lvl="0" indent="0" algn="l" rtl="0">
              <a:spcBef>
                <a:spcPts val="0"/>
              </a:spcBef>
              <a:spcAft>
                <a:spcPts val="0"/>
              </a:spcAft>
              <a:buNone/>
            </a:pPr>
            <a:endParaRPr lang="en-US" sz="1100" dirty="0"/>
          </a:p>
          <a:p>
            <a:pPr marL="0" lvl="0" indent="0" algn="l" rtl="0">
              <a:spcBef>
                <a:spcPts val="0"/>
              </a:spcBef>
              <a:spcAft>
                <a:spcPts val="0"/>
              </a:spcAft>
              <a:buNone/>
            </a:pPr>
            <a:r>
              <a:rPr lang="en-US" sz="1100" dirty="0"/>
              <a:t>Co-owner</a:t>
            </a:r>
          </a:p>
          <a:p>
            <a:pPr marL="0" lvl="0" indent="0" algn="l" rtl="0">
              <a:spcBef>
                <a:spcPts val="0"/>
              </a:spcBef>
              <a:spcAft>
                <a:spcPts val="0"/>
              </a:spcAft>
              <a:buNone/>
            </a:pPr>
            <a:r>
              <a:rPr lang="en-US" sz="1100" dirty="0"/>
              <a:t>Audiology Technology Solutions, LLC, creators of Theta</a:t>
            </a:r>
          </a:p>
          <a:p>
            <a:pPr marL="0" lvl="0" indent="0" algn="l" rtl="0">
              <a:spcBef>
                <a:spcPts val="0"/>
              </a:spcBef>
              <a:spcAft>
                <a:spcPts val="0"/>
              </a:spcAft>
              <a:buNone/>
            </a:pPr>
            <a:endParaRPr sz="1100" dirty="0"/>
          </a:p>
        </p:txBody>
      </p:sp>
      <p:sp>
        <p:nvSpPr>
          <p:cNvPr id="2" name="Google Shape;277;p13">
            <a:extLst>
              <a:ext uri="{FF2B5EF4-FFF2-40B4-BE49-F238E27FC236}">
                <a16:creationId xmlns:a16="http://schemas.microsoft.com/office/drawing/2014/main" id="{5E23E099-16E2-5576-EC73-0F1F6EBCD457}"/>
              </a:ext>
            </a:extLst>
          </p:cNvPr>
          <p:cNvSpPr txBox="1">
            <a:spLocks/>
          </p:cNvSpPr>
          <p:nvPr/>
        </p:nvSpPr>
        <p:spPr>
          <a:xfrm>
            <a:off x="104205" y="772674"/>
            <a:ext cx="8935589" cy="61174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600"/>
              <a:buFont typeface="Maven Pro"/>
              <a:buNone/>
              <a:defRPr sz="3600" b="1" i="0" u="none" strike="noStrike" cap="none">
                <a:solidFill>
                  <a:schemeClr val="lt1"/>
                </a:solidFill>
                <a:latin typeface="Maven Pro"/>
                <a:ea typeface="Maven Pro"/>
                <a:cs typeface="Maven Pro"/>
                <a:sym typeface="Maven Pro"/>
              </a:defRPr>
            </a:lvl1pPr>
            <a:lvl2pPr marR="0" lvl="1" algn="l" rtl="0">
              <a:lnSpc>
                <a:spcPct val="100000"/>
              </a:lnSpc>
              <a:spcBef>
                <a:spcPts val="0"/>
              </a:spcBef>
              <a:spcAft>
                <a:spcPts val="0"/>
              </a:spcAft>
              <a:buClr>
                <a:schemeClr val="lt1"/>
              </a:buClr>
              <a:buSzPts val="3600"/>
              <a:buFont typeface="Maven Pro"/>
              <a:buNone/>
              <a:defRPr sz="3600" b="1" i="0" u="none" strike="noStrike" cap="none">
                <a:solidFill>
                  <a:schemeClr val="lt1"/>
                </a:solidFill>
                <a:latin typeface="Maven Pro"/>
                <a:ea typeface="Maven Pro"/>
                <a:cs typeface="Maven Pro"/>
                <a:sym typeface="Maven Pro"/>
              </a:defRPr>
            </a:lvl2pPr>
            <a:lvl3pPr marR="0" lvl="2" algn="l" rtl="0">
              <a:lnSpc>
                <a:spcPct val="100000"/>
              </a:lnSpc>
              <a:spcBef>
                <a:spcPts val="0"/>
              </a:spcBef>
              <a:spcAft>
                <a:spcPts val="0"/>
              </a:spcAft>
              <a:buClr>
                <a:schemeClr val="lt1"/>
              </a:buClr>
              <a:buSzPts val="3600"/>
              <a:buFont typeface="Maven Pro"/>
              <a:buNone/>
              <a:defRPr sz="3600" b="1" i="0" u="none" strike="noStrike" cap="none">
                <a:solidFill>
                  <a:schemeClr val="lt1"/>
                </a:solidFill>
                <a:latin typeface="Maven Pro"/>
                <a:ea typeface="Maven Pro"/>
                <a:cs typeface="Maven Pro"/>
                <a:sym typeface="Maven Pro"/>
              </a:defRPr>
            </a:lvl3pPr>
            <a:lvl4pPr marR="0" lvl="3" algn="l" rtl="0">
              <a:lnSpc>
                <a:spcPct val="100000"/>
              </a:lnSpc>
              <a:spcBef>
                <a:spcPts val="0"/>
              </a:spcBef>
              <a:spcAft>
                <a:spcPts val="0"/>
              </a:spcAft>
              <a:buClr>
                <a:schemeClr val="lt1"/>
              </a:buClr>
              <a:buSzPts val="3600"/>
              <a:buFont typeface="Maven Pro"/>
              <a:buNone/>
              <a:defRPr sz="3600" b="1" i="0" u="none" strike="noStrike" cap="none">
                <a:solidFill>
                  <a:schemeClr val="lt1"/>
                </a:solidFill>
                <a:latin typeface="Maven Pro"/>
                <a:ea typeface="Maven Pro"/>
                <a:cs typeface="Maven Pro"/>
                <a:sym typeface="Maven Pro"/>
              </a:defRPr>
            </a:lvl4pPr>
            <a:lvl5pPr marR="0" lvl="4" algn="l" rtl="0">
              <a:lnSpc>
                <a:spcPct val="100000"/>
              </a:lnSpc>
              <a:spcBef>
                <a:spcPts val="0"/>
              </a:spcBef>
              <a:spcAft>
                <a:spcPts val="0"/>
              </a:spcAft>
              <a:buClr>
                <a:schemeClr val="lt1"/>
              </a:buClr>
              <a:buSzPts val="3600"/>
              <a:buFont typeface="Maven Pro"/>
              <a:buNone/>
              <a:defRPr sz="3600" b="1" i="0" u="none" strike="noStrike" cap="none">
                <a:solidFill>
                  <a:schemeClr val="lt1"/>
                </a:solidFill>
                <a:latin typeface="Maven Pro"/>
                <a:ea typeface="Maven Pro"/>
                <a:cs typeface="Maven Pro"/>
                <a:sym typeface="Maven Pro"/>
              </a:defRPr>
            </a:lvl5pPr>
            <a:lvl6pPr marR="0" lvl="5" algn="l" rtl="0">
              <a:lnSpc>
                <a:spcPct val="100000"/>
              </a:lnSpc>
              <a:spcBef>
                <a:spcPts val="0"/>
              </a:spcBef>
              <a:spcAft>
                <a:spcPts val="0"/>
              </a:spcAft>
              <a:buClr>
                <a:schemeClr val="lt1"/>
              </a:buClr>
              <a:buSzPts val="3600"/>
              <a:buFont typeface="Maven Pro"/>
              <a:buNone/>
              <a:defRPr sz="3600" b="1" i="0" u="none" strike="noStrike" cap="none">
                <a:solidFill>
                  <a:schemeClr val="lt1"/>
                </a:solidFill>
                <a:latin typeface="Maven Pro"/>
                <a:ea typeface="Maven Pro"/>
                <a:cs typeface="Maven Pro"/>
                <a:sym typeface="Maven Pro"/>
              </a:defRPr>
            </a:lvl6pPr>
            <a:lvl7pPr marR="0" lvl="6" algn="l" rtl="0">
              <a:lnSpc>
                <a:spcPct val="100000"/>
              </a:lnSpc>
              <a:spcBef>
                <a:spcPts val="0"/>
              </a:spcBef>
              <a:spcAft>
                <a:spcPts val="0"/>
              </a:spcAft>
              <a:buClr>
                <a:schemeClr val="lt1"/>
              </a:buClr>
              <a:buSzPts val="3600"/>
              <a:buFont typeface="Maven Pro"/>
              <a:buNone/>
              <a:defRPr sz="3600" b="1" i="0" u="none" strike="noStrike" cap="none">
                <a:solidFill>
                  <a:schemeClr val="lt1"/>
                </a:solidFill>
                <a:latin typeface="Maven Pro"/>
                <a:ea typeface="Maven Pro"/>
                <a:cs typeface="Maven Pro"/>
                <a:sym typeface="Maven Pro"/>
              </a:defRPr>
            </a:lvl7pPr>
            <a:lvl8pPr marR="0" lvl="7" algn="l" rtl="0">
              <a:lnSpc>
                <a:spcPct val="100000"/>
              </a:lnSpc>
              <a:spcBef>
                <a:spcPts val="0"/>
              </a:spcBef>
              <a:spcAft>
                <a:spcPts val="0"/>
              </a:spcAft>
              <a:buClr>
                <a:schemeClr val="lt1"/>
              </a:buClr>
              <a:buSzPts val="3600"/>
              <a:buFont typeface="Maven Pro"/>
              <a:buNone/>
              <a:defRPr sz="3600" b="1" i="0" u="none" strike="noStrike" cap="none">
                <a:solidFill>
                  <a:schemeClr val="lt1"/>
                </a:solidFill>
                <a:latin typeface="Maven Pro"/>
                <a:ea typeface="Maven Pro"/>
                <a:cs typeface="Maven Pro"/>
                <a:sym typeface="Maven Pro"/>
              </a:defRPr>
            </a:lvl8pPr>
            <a:lvl9pPr marR="0" lvl="8" algn="l" rtl="0">
              <a:lnSpc>
                <a:spcPct val="100000"/>
              </a:lnSpc>
              <a:spcBef>
                <a:spcPts val="0"/>
              </a:spcBef>
              <a:spcAft>
                <a:spcPts val="0"/>
              </a:spcAft>
              <a:buClr>
                <a:schemeClr val="lt1"/>
              </a:buClr>
              <a:buSzPts val="3600"/>
              <a:buFont typeface="Maven Pro"/>
              <a:buNone/>
              <a:defRPr sz="3600" b="1" i="0" u="none" strike="noStrike" cap="none">
                <a:solidFill>
                  <a:schemeClr val="lt1"/>
                </a:solidFill>
                <a:latin typeface="Maven Pro"/>
                <a:ea typeface="Maven Pro"/>
                <a:cs typeface="Maven Pro"/>
                <a:sym typeface="Maven Pro"/>
              </a:defRPr>
            </a:lvl9pPr>
          </a:lstStyle>
          <a:p>
            <a:r>
              <a:rPr lang="en-US" sz="1600" dirty="0">
                <a:solidFill>
                  <a:schemeClr val="tx1">
                    <a:lumMod val="60000"/>
                    <a:lumOff val="40000"/>
                  </a:schemeClr>
                </a:solidFill>
              </a:rPr>
              <a:t>Ice breakers: </a:t>
            </a:r>
            <a:br>
              <a:rPr lang="en-US" sz="1600" dirty="0"/>
            </a:br>
            <a:r>
              <a:rPr lang="en-US" sz="1600" dirty="0"/>
              <a:t>I easily accept and adopt new technologies and ideas! (TRUE or FALSE)</a:t>
            </a:r>
          </a:p>
          <a:p>
            <a:r>
              <a:rPr lang="en-US" sz="1600" dirty="0"/>
              <a:t>What’s something that presenters do that bothers you?</a:t>
            </a:r>
          </a:p>
          <a:p>
            <a:r>
              <a:rPr lang="en-US" sz="1600" dirty="0"/>
              <a:t>How were you taught audiometry? </a:t>
            </a:r>
            <a:br>
              <a:rPr lang="en-US" sz="1600" dirty="0"/>
            </a:br>
            <a:r>
              <a:rPr lang="en-US" sz="1600" dirty="0"/>
              <a:t>How did you learn audiometry?</a:t>
            </a:r>
            <a:br>
              <a:rPr lang="en-US" sz="3200" dirty="0"/>
            </a:br>
            <a:endParaRPr lang="en-US" sz="5400" dirty="0">
              <a:solidFill>
                <a:srgbClr val="FFFFFF"/>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B77B0-E9A0-4F5F-BDDA-A38FF66FAD2F}"/>
              </a:ext>
            </a:extLst>
          </p:cNvPr>
          <p:cNvSpPr>
            <a:spLocks noGrp="1"/>
          </p:cNvSpPr>
          <p:nvPr>
            <p:ph type="title"/>
          </p:nvPr>
        </p:nvSpPr>
        <p:spPr/>
        <p:txBody>
          <a:bodyPr>
            <a:normAutofit fontScale="90000"/>
          </a:bodyPr>
          <a:lstStyle/>
          <a:p>
            <a:r>
              <a:rPr lang="en-US" dirty="0"/>
              <a:t>Introduction to Theta</a:t>
            </a:r>
          </a:p>
        </p:txBody>
      </p:sp>
      <p:sp>
        <p:nvSpPr>
          <p:cNvPr id="3" name="Text Placeholder 2">
            <a:extLst>
              <a:ext uri="{FF2B5EF4-FFF2-40B4-BE49-F238E27FC236}">
                <a16:creationId xmlns:a16="http://schemas.microsoft.com/office/drawing/2014/main" id="{3E6E1D21-C084-9F1B-1898-A5627223A30C}"/>
              </a:ext>
            </a:extLst>
          </p:cNvPr>
          <p:cNvSpPr>
            <a:spLocks noGrp="1"/>
          </p:cNvSpPr>
          <p:nvPr>
            <p:ph type="body" idx="1"/>
          </p:nvPr>
        </p:nvSpPr>
        <p:spPr/>
        <p:txBody>
          <a:bodyPr>
            <a:normAutofit/>
          </a:bodyPr>
          <a:lstStyle/>
          <a:p>
            <a:pPr marL="146050" indent="0">
              <a:buNone/>
            </a:pPr>
            <a:endParaRPr lang="en-US" sz="2000" dirty="0"/>
          </a:p>
          <a:p>
            <a:pPr marL="146050" indent="0">
              <a:buNone/>
            </a:pPr>
            <a:r>
              <a:rPr lang="en-US" sz="2000" dirty="0">
                <a:hlinkClick r:id="rId2"/>
              </a:rPr>
              <a:t>https://audiologysimulator.com</a:t>
            </a:r>
            <a:endParaRPr lang="en-US" sz="2000" dirty="0"/>
          </a:p>
          <a:p>
            <a:pPr marL="146050" indent="0">
              <a:buNone/>
            </a:pPr>
            <a:endParaRPr lang="en-US" sz="2000" dirty="0"/>
          </a:p>
        </p:txBody>
      </p:sp>
    </p:spTree>
    <p:extLst>
      <p:ext uri="{BB962C8B-B14F-4D97-AF65-F5344CB8AC3E}">
        <p14:creationId xmlns:p14="http://schemas.microsoft.com/office/powerpoint/2010/main" val="19619117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16FF0-577A-74FE-994F-338AA97A44C8}"/>
              </a:ext>
            </a:extLst>
          </p:cNvPr>
          <p:cNvSpPr>
            <a:spLocks noGrp="1"/>
          </p:cNvSpPr>
          <p:nvPr>
            <p:ph type="title"/>
          </p:nvPr>
        </p:nvSpPr>
        <p:spPr/>
        <p:txBody>
          <a:bodyPr/>
          <a:lstStyle/>
          <a:p>
            <a:r>
              <a:rPr lang="en-US" dirty="0"/>
              <a:t>Theta Overview topics:</a:t>
            </a:r>
          </a:p>
        </p:txBody>
      </p:sp>
      <p:sp>
        <p:nvSpPr>
          <p:cNvPr id="3" name="Text Placeholder 2">
            <a:extLst>
              <a:ext uri="{FF2B5EF4-FFF2-40B4-BE49-F238E27FC236}">
                <a16:creationId xmlns:a16="http://schemas.microsoft.com/office/drawing/2014/main" id="{7D319F9F-68C0-E543-8E4F-2323CF60FBBD}"/>
              </a:ext>
            </a:extLst>
          </p:cNvPr>
          <p:cNvSpPr>
            <a:spLocks noGrp="1"/>
          </p:cNvSpPr>
          <p:nvPr>
            <p:ph type="body" idx="1"/>
          </p:nvPr>
        </p:nvSpPr>
        <p:spPr>
          <a:xfrm>
            <a:off x="2382591" y="1359117"/>
            <a:ext cx="4031088" cy="3185808"/>
          </a:xfrm>
        </p:spPr>
        <p:txBody>
          <a:bodyPr>
            <a:normAutofit/>
          </a:bodyPr>
          <a:lstStyle/>
          <a:p>
            <a:r>
              <a:rPr lang="en-US" sz="1400" dirty="0"/>
              <a:t>Home page/login</a:t>
            </a:r>
          </a:p>
          <a:p>
            <a:r>
              <a:rPr lang="en-US" sz="1400" dirty="0"/>
              <a:t>Designer</a:t>
            </a:r>
          </a:p>
          <a:p>
            <a:pPr lvl="1"/>
            <a:r>
              <a:rPr lang="en-US" sz="1200" dirty="0"/>
              <a:t>Show all elements</a:t>
            </a:r>
          </a:p>
          <a:p>
            <a:pPr lvl="1"/>
            <a:r>
              <a:rPr lang="en-US" sz="1200" dirty="0"/>
              <a:t>Audiogram</a:t>
            </a:r>
          </a:p>
          <a:p>
            <a:pPr lvl="2"/>
            <a:r>
              <a:rPr lang="en-US" sz="1200" dirty="0"/>
              <a:t>Save picture</a:t>
            </a:r>
          </a:p>
          <a:p>
            <a:pPr lvl="2"/>
            <a:r>
              <a:rPr lang="en-US" sz="1200" dirty="0"/>
              <a:t>Split audiogram</a:t>
            </a:r>
          </a:p>
          <a:p>
            <a:pPr lvl="2"/>
            <a:r>
              <a:rPr lang="en-US" sz="1200" dirty="0"/>
              <a:t>Overlays</a:t>
            </a:r>
          </a:p>
          <a:p>
            <a:pPr lvl="1"/>
            <a:r>
              <a:rPr lang="en-US" sz="1200" dirty="0"/>
              <a:t>Practice/exam fixed/template</a:t>
            </a:r>
          </a:p>
          <a:p>
            <a:r>
              <a:rPr lang="en-US" sz="1400" dirty="0"/>
              <a:t>Assess</a:t>
            </a:r>
          </a:p>
          <a:p>
            <a:r>
              <a:rPr lang="en-US" sz="1400" dirty="0"/>
              <a:t>Explore</a:t>
            </a:r>
          </a:p>
          <a:p>
            <a:r>
              <a:rPr lang="en-US" sz="1400" dirty="0"/>
              <a:t>Settings and realism</a:t>
            </a:r>
          </a:p>
          <a:p>
            <a:r>
              <a:rPr lang="en-US" sz="1400" dirty="0"/>
              <a:t>Submissions/Report</a:t>
            </a:r>
          </a:p>
          <a:p>
            <a:r>
              <a:rPr lang="en-US" sz="1400" dirty="0"/>
              <a:t>Resources</a:t>
            </a:r>
          </a:p>
        </p:txBody>
      </p:sp>
    </p:spTree>
    <p:extLst>
      <p:ext uri="{BB962C8B-B14F-4D97-AF65-F5344CB8AC3E}">
        <p14:creationId xmlns:p14="http://schemas.microsoft.com/office/powerpoint/2010/main" val="4634829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4" name="Text Placeholder 3"/>
          <p:cNvSpPr>
            <a:spLocks noGrp="1"/>
          </p:cNvSpPr>
          <p:nvPr>
            <p:ph type="body" idx="1"/>
          </p:nvPr>
        </p:nvSpPr>
        <p:spPr/>
        <p:txBody>
          <a:bodyPr/>
          <a:lstStyle/>
          <a:p>
            <a:endParaRPr lang="en-US"/>
          </a:p>
        </p:txBody>
      </p:sp>
      <p:pic>
        <p:nvPicPr>
          <p:cNvPr id="8" name="Picture 7">
            <a:extLst>
              <a:ext uri="{FF2B5EF4-FFF2-40B4-BE49-F238E27FC236}">
                <a16:creationId xmlns:a16="http://schemas.microsoft.com/office/drawing/2014/main" id="{6B3F1978-B8F7-4BDB-3F49-B888639C363A}"/>
              </a:ext>
            </a:extLst>
          </p:cNvPr>
          <p:cNvPicPr>
            <a:picLocks noChangeAspect="1"/>
          </p:cNvPicPr>
          <p:nvPr/>
        </p:nvPicPr>
        <p:blipFill>
          <a:blip r:embed="rId3"/>
          <a:stretch>
            <a:fillRect/>
          </a:stretch>
        </p:blipFill>
        <p:spPr>
          <a:xfrm>
            <a:off x="0" y="342966"/>
            <a:ext cx="9144000" cy="4431831"/>
          </a:xfrm>
          <a:prstGeom prst="rect">
            <a:avLst/>
          </a:prstGeom>
        </p:spPr>
      </p:pic>
    </p:spTree>
    <p:extLst>
      <p:ext uri="{BB962C8B-B14F-4D97-AF65-F5344CB8AC3E}">
        <p14:creationId xmlns:p14="http://schemas.microsoft.com/office/powerpoint/2010/main" val="5129761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6" name="Picture 5">
            <a:extLst>
              <a:ext uri="{FF2B5EF4-FFF2-40B4-BE49-F238E27FC236}">
                <a16:creationId xmlns:a16="http://schemas.microsoft.com/office/drawing/2014/main" id="{8D6878C9-9A81-95B6-59DB-03AD9ABBFF0D}"/>
              </a:ext>
            </a:extLst>
          </p:cNvPr>
          <p:cNvPicPr>
            <a:picLocks noChangeAspect="1"/>
          </p:cNvPicPr>
          <p:nvPr/>
        </p:nvPicPr>
        <p:blipFill>
          <a:blip r:embed="rId3"/>
          <a:stretch>
            <a:fillRect/>
          </a:stretch>
        </p:blipFill>
        <p:spPr>
          <a:xfrm>
            <a:off x="0" y="326026"/>
            <a:ext cx="9144000" cy="4491447"/>
          </a:xfrm>
          <a:prstGeom prst="rect">
            <a:avLst/>
          </a:prstGeom>
        </p:spPr>
      </p:pic>
    </p:spTree>
    <p:extLst>
      <p:ext uri="{BB962C8B-B14F-4D97-AF65-F5344CB8AC3E}">
        <p14:creationId xmlns:p14="http://schemas.microsoft.com/office/powerpoint/2010/main" val="37216555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89591-2D99-8E0F-23C8-C9D5E27366C3}"/>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66BC984C-525E-BB2F-AE91-FBEB1C21D0FE}"/>
              </a:ext>
            </a:extLst>
          </p:cNvPr>
          <p:cNvSpPr>
            <a:spLocks noGrp="1"/>
          </p:cNvSpPr>
          <p:nvPr>
            <p:ph type="body" idx="1"/>
          </p:nvPr>
        </p:nvSpPr>
        <p:spPr/>
        <p:txBody>
          <a:bodyPr/>
          <a:lstStyle/>
          <a:p>
            <a:endParaRPr lang="en-US"/>
          </a:p>
        </p:txBody>
      </p:sp>
      <p:pic>
        <p:nvPicPr>
          <p:cNvPr id="4" name="Picture 3" descr="A screenshot of a computer&#10;&#10;Description automatically generated with medium confidence">
            <a:extLst>
              <a:ext uri="{FF2B5EF4-FFF2-40B4-BE49-F238E27FC236}">
                <a16:creationId xmlns:a16="http://schemas.microsoft.com/office/drawing/2014/main" id="{4EA174AD-3EC2-FF54-F159-71D5BE71B396}"/>
              </a:ext>
            </a:extLst>
          </p:cNvPr>
          <p:cNvPicPr>
            <a:picLocks noChangeAspect="1"/>
          </p:cNvPicPr>
          <p:nvPr/>
        </p:nvPicPr>
        <p:blipFill>
          <a:blip r:embed="rId2"/>
          <a:stretch>
            <a:fillRect/>
          </a:stretch>
        </p:blipFill>
        <p:spPr>
          <a:xfrm>
            <a:off x="0" y="379105"/>
            <a:ext cx="9144000" cy="4385290"/>
          </a:xfrm>
          <a:prstGeom prst="rect">
            <a:avLst/>
          </a:prstGeom>
        </p:spPr>
      </p:pic>
    </p:spTree>
    <p:extLst>
      <p:ext uri="{BB962C8B-B14F-4D97-AF65-F5344CB8AC3E}">
        <p14:creationId xmlns:p14="http://schemas.microsoft.com/office/powerpoint/2010/main" val="6283238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41658-E25C-024E-EE2C-F49F99F04C83}"/>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4EACB7A7-6BF3-E68B-61A6-85DA57B86F90}"/>
              </a:ext>
            </a:extLst>
          </p:cNvPr>
          <p:cNvSpPr>
            <a:spLocks noGrp="1"/>
          </p:cNvSpPr>
          <p:nvPr>
            <p:ph type="body" idx="1"/>
          </p:nvPr>
        </p:nvSpPr>
        <p:spPr/>
        <p:txBody>
          <a:bodyPr/>
          <a:lstStyle/>
          <a:p>
            <a:endParaRPr lang="en-US"/>
          </a:p>
        </p:txBody>
      </p:sp>
      <p:pic>
        <p:nvPicPr>
          <p:cNvPr id="9" name="Picture 8" descr="Chart&#10;&#10;Description automatically generated with low confidence">
            <a:extLst>
              <a:ext uri="{FF2B5EF4-FFF2-40B4-BE49-F238E27FC236}">
                <a16:creationId xmlns:a16="http://schemas.microsoft.com/office/drawing/2014/main" id="{917D5B3E-6F6B-4DF8-A4AB-7AA0A5B735C5}"/>
              </a:ext>
            </a:extLst>
          </p:cNvPr>
          <p:cNvPicPr>
            <a:picLocks noChangeAspect="1"/>
          </p:cNvPicPr>
          <p:nvPr/>
        </p:nvPicPr>
        <p:blipFill>
          <a:blip r:embed="rId2"/>
          <a:stretch>
            <a:fillRect/>
          </a:stretch>
        </p:blipFill>
        <p:spPr>
          <a:xfrm>
            <a:off x="0" y="372711"/>
            <a:ext cx="9144000" cy="4398078"/>
          </a:xfrm>
          <a:prstGeom prst="rect">
            <a:avLst/>
          </a:prstGeom>
        </p:spPr>
      </p:pic>
    </p:spTree>
    <p:extLst>
      <p:ext uri="{BB962C8B-B14F-4D97-AF65-F5344CB8AC3E}">
        <p14:creationId xmlns:p14="http://schemas.microsoft.com/office/powerpoint/2010/main" val="38061042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6" name="Picture 5">
            <a:extLst>
              <a:ext uri="{FF2B5EF4-FFF2-40B4-BE49-F238E27FC236}">
                <a16:creationId xmlns:a16="http://schemas.microsoft.com/office/drawing/2014/main" id="{05C5789F-609C-81CD-5090-25A5B8BC3CCD}"/>
              </a:ext>
            </a:extLst>
          </p:cNvPr>
          <p:cNvPicPr>
            <a:picLocks noChangeAspect="1"/>
          </p:cNvPicPr>
          <p:nvPr/>
        </p:nvPicPr>
        <p:blipFill>
          <a:blip r:embed="rId3"/>
          <a:stretch>
            <a:fillRect/>
          </a:stretch>
        </p:blipFill>
        <p:spPr>
          <a:xfrm>
            <a:off x="0" y="417267"/>
            <a:ext cx="9144000" cy="4308966"/>
          </a:xfrm>
          <a:prstGeom prst="rect">
            <a:avLst/>
          </a:prstGeom>
        </p:spPr>
      </p:pic>
    </p:spTree>
    <p:extLst>
      <p:ext uri="{BB962C8B-B14F-4D97-AF65-F5344CB8AC3E}">
        <p14:creationId xmlns:p14="http://schemas.microsoft.com/office/powerpoint/2010/main" val="36315758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6" name="Picture 5">
            <a:extLst>
              <a:ext uri="{FF2B5EF4-FFF2-40B4-BE49-F238E27FC236}">
                <a16:creationId xmlns:a16="http://schemas.microsoft.com/office/drawing/2014/main" id="{D37AF253-38BE-DE58-4201-CE080A0E21A1}"/>
              </a:ext>
            </a:extLst>
          </p:cNvPr>
          <p:cNvPicPr>
            <a:picLocks noChangeAspect="1"/>
          </p:cNvPicPr>
          <p:nvPr/>
        </p:nvPicPr>
        <p:blipFill>
          <a:blip r:embed="rId3"/>
          <a:stretch>
            <a:fillRect/>
          </a:stretch>
        </p:blipFill>
        <p:spPr>
          <a:xfrm>
            <a:off x="0" y="389549"/>
            <a:ext cx="9144000" cy="4364401"/>
          </a:xfrm>
          <a:prstGeom prst="rect">
            <a:avLst/>
          </a:prstGeom>
        </p:spPr>
      </p:pic>
    </p:spTree>
    <p:extLst>
      <p:ext uri="{BB962C8B-B14F-4D97-AF65-F5344CB8AC3E}">
        <p14:creationId xmlns:p14="http://schemas.microsoft.com/office/powerpoint/2010/main" val="33001405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8" name="Picture 7">
            <a:extLst>
              <a:ext uri="{FF2B5EF4-FFF2-40B4-BE49-F238E27FC236}">
                <a16:creationId xmlns:a16="http://schemas.microsoft.com/office/drawing/2014/main" id="{F288E9E6-7392-C433-FC05-4565FEEDFEAD}"/>
              </a:ext>
            </a:extLst>
          </p:cNvPr>
          <p:cNvPicPr>
            <a:picLocks noChangeAspect="1"/>
          </p:cNvPicPr>
          <p:nvPr/>
        </p:nvPicPr>
        <p:blipFill>
          <a:blip r:embed="rId3"/>
          <a:stretch>
            <a:fillRect/>
          </a:stretch>
        </p:blipFill>
        <p:spPr>
          <a:xfrm>
            <a:off x="0" y="360582"/>
            <a:ext cx="9144000" cy="4422336"/>
          </a:xfrm>
          <a:prstGeom prst="rect">
            <a:avLst/>
          </a:prstGeom>
        </p:spPr>
      </p:pic>
    </p:spTree>
    <p:extLst>
      <p:ext uri="{BB962C8B-B14F-4D97-AF65-F5344CB8AC3E}">
        <p14:creationId xmlns:p14="http://schemas.microsoft.com/office/powerpoint/2010/main" val="17496054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6" name="Picture 5">
            <a:extLst>
              <a:ext uri="{FF2B5EF4-FFF2-40B4-BE49-F238E27FC236}">
                <a16:creationId xmlns:a16="http://schemas.microsoft.com/office/drawing/2014/main" id="{C4BE85DD-0189-2D02-A6F1-F392900354DB}"/>
              </a:ext>
            </a:extLst>
          </p:cNvPr>
          <p:cNvPicPr>
            <a:picLocks noChangeAspect="1"/>
          </p:cNvPicPr>
          <p:nvPr/>
        </p:nvPicPr>
        <p:blipFill>
          <a:blip r:embed="rId3"/>
          <a:stretch>
            <a:fillRect/>
          </a:stretch>
        </p:blipFill>
        <p:spPr>
          <a:xfrm>
            <a:off x="0" y="371763"/>
            <a:ext cx="9144000" cy="4399974"/>
          </a:xfrm>
          <a:prstGeom prst="rect">
            <a:avLst/>
          </a:prstGeom>
        </p:spPr>
      </p:pic>
    </p:spTree>
    <p:extLst>
      <p:ext uri="{BB962C8B-B14F-4D97-AF65-F5344CB8AC3E}">
        <p14:creationId xmlns:p14="http://schemas.microsoft.com/office/powerpoint/2010/main" val="22234980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14"/>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Disclosures</a:t>
            </a:r>
            <a:endParaRPr/>
          </a:p>
        </p:txBody>
      </p:sp>
      <p:sp>
        <p:nvSpPr>
          <p:cNvPr id="284" name="Google Shape;284;p14"/>
          <p:cNvSpPr txBox="1">
            <a:spLocks noGrp="1"/>
          </p:cNvSpPr>
          <p:nvPr>
            <p:ph type="body" idx="1"/>
          </p:nvPr>
        </p:nvSpPr>
        <p:spPr>
          <a:xfrm>
            <a:off x="528034" y="1513268"/>
            <a:ext cx="8582032" cy="3495164"/>
          </a:xfrm>
          <a:prstGeom prst="rect">
            <a:avLst/>
          </a:prstGeom>
        </p:spPr>
        <p:txBody>
          <a:bodyPr spcFirstLastPara="1" wrap="square" lIns="91425" tIns="91425" rIns="91425" bIns="91425" anchor="t" anchorCtr="0">
            <a:noAutofit/>
          </a:bodyPr>
          <a:lstStyle/>
          <a:p>
            <a:pPr marL="0" indent="0">
              <a:spcBef>
                <a:spcPts val="1200"/>
              </a:spcBef>
              <a:buNone/>
            </a:pPr>
            <a:r>
              <a:rPr lang="en-US" sz="2000" dirty="0"/>
              <a:t>Associate Professor at the University of Louisville</a:t>
            </a:r>
          </a:p>
          <a:p>
            <a:pPr marL="0" lvl="0" indent="0" algn="l" rtl="0">
              <a:spcBef>
                <a:spcPts val="1200"/>
              </a:spcBef>
              <a:spcAft>
                <a:spcPts val="0"/>
              </a:spcAft>
              <a:buNone/>
            </a:pPr>
            <a:r>
              <a:rPr lang="en" sz="2000" dirty="0"/>
              <a:t>Co-owner of Audiology Technology Solutions, LLC which owns the Theta Audiology Simulator</a:t>
            </a:r>
            <a:endParaRPr sz="2000" dirty="0"/>
          </a:p>
          <a:p>
            <a:pPr marL="0" lvl="0" indent="0" algn="l" rtl="0">
              <a:spcBef>
                <a:spcPts val="1200"/>
              </a:spcBef>
              <a:spcAft>
                <a:spcPts val="1200"/>
              </a:spcAft>
              <a:buNone/>
            </a:pPr>
            <a:r>
              <a:rPr lang="en" sz="2000" dirty="0"/>
              <a:t>Theta developer/programmer</a:t>
            </a:r>
          </a:p>
          <a:p>
            <a:pPr marL="0" indent="0">
              <a:spcBef>
                <a:spcPts val="1200"/>
              </a:spcBef>
              <a:spcAft>
                <a:spcPts val="1200"/>
              </a:spcAft>
              <a:buNone/>
            </a:pPr>
            <a:r>
              <a:rPr lang="en-US" sz="2000" dirty="0"/>
              <a:t>Invited HAA speaker – registration, honorarium</a:t>
            </a:r>
          </a:p>
          <a:p>
            <a:pPr marL="0" indent="0">
              <a:spcBef>
                <a:spcPts val="1200"/>
              </a:spcBef>
              <a:spcAft>
                <a:spcPts val="1200"/>
              </a:spcAft>
              <a:buNone/>
            </a:pPr>
            <a:r>
              <a:rPr lang="en-US" sz="2000" dirty="0"/>
              <a:t>Ping-pong player, tinkerer, rock climber, dad</a:t>
            </a:r>
            <a:endParaRPr sz="20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8" name="Picture 7">
            <a:extLst>
              <a:ext uri="{FF2B5EF4-FFF2-40B4-BE49-F238E27FC236}">
                <a16:creationId xmlns:a16="http://schemas.microsoft.com/office/drawing/2014/main" id="{3A5C43BB-535C-09DC-E665-377D4A4B9D8D}"/>
              </a:ext>
            </a:extLst>
          </p:cNvPr>
          <p:cNvPicPr>
            <a:picLocks noChangeAspect="1"/>
          </p:cNvPicPr>
          <p:nvPr/>
        </p:nvPicPr>
        <p:blipFill>
          <a:blip r:embed="rId3"/>
          <a:stretch>
            <a:fillRect/>
          </a:stretch>
        </p:blipFill>
        <p:spPr>
          <a:xfrm>
            <a:off x="0" y="401784"/>
            <a:ext cx="9144000" cy="4339931"/>
          </a:xfrm>
          <a:prstGeom prst="rect">
            <a:avLst/>
          </a:prstGeom>
        </p:spPr>
      </p:pic>
    </p:spTree>
    <p:extLst>
      <p:ext uri="{BB962C8B-B14F-4D97-AF65-F5344CB8AC3E}">
        <p14:creationId xmlns:p14="http://schemas.microsoft.com/office/powerpoint/2010/main" val="38021887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B77B0-E9A0-4F5F-BDDA-A38FF66FAD2F}"/>
              </a:ext>
            </a:extLst>
          </p:cNvPr>
          <p:cNvSpPr>
            <a:spLocks noGrp="1"/>
          </p:cNvSpPr>
          <p:nvPr>
            <p:ph type="title"/>
          </p:nvPr>
        </p:nvSpPr>
        <p:spPr/>
        <p:txBody>
          <a:bodyPr>
            <a:noAutofit/>
          </a:bodyPr>
          <a:lstStyle/>
          <a:p>
            <a:r>
              <a:rPr lang="en-US" sz="4800" dirty="0"/>
              <a:t>Settings and  realism</a:t>
            </a:r>
          </a:p>
        </p:txBody>
      </p:sp>
      <p:sp>
        <p:nvSpPr>
          <p:cNvPr id="3" name="Text Placeholder 2">
            <a:extLst>
              <a:ext uri="{FF2B5EF4-FFF2-40B4-BE49-F238E27FC236}">
                <a16:creationId xmlns:a16="http://schemas.microsoft.com/office/drawing/2014/main" id="{3E6E1D21-C084-9F1B-1898-A5627223A30C}"/>
              </a:ext>
            </a:extLst>
          </p:cNvPr>
          <p:cNvSpPr>
            <a:spLocks noGrp="1"/>
          </p:cNvSpPr>
          <p:nvPr>
            <p:ph type="body" idx="1"/>
          </p:nvPr>
        </p:nvSpPr>
        <p:spPr/>
        <p:txBody>
          <a:bodyPr>
            <a:normAutofit/>
          </a:bodyPr>
          <a:lstStyle/>
          <a:p>
            <a:pPr marL="146050" indent="0">
              <a:buNone/>
            </a:pPr>
            <a:endParaRPr lang="en-US" sz="2000" dirty="0"/>
          </a:p>
          <a:p>
            <a:pPr marL="146050" indent="0">
              <a:buNone/>
            </a:pPr>
            <a:r>
              <a:rPr lang="en-US" sz="2000" dirty="0">
                <a:hlinkClick r:id="rId2"/>
              </a:rPr>
              <a:t>https://audiologysimulator.com</a:t>
            </a:r>
            <a:endParaRPr lang="en-US" sz="2000" dirty="0"/>
          </a:p>
          <a:p>
            <a:pPr marL="146050" indent="0">
              <a:buNone/>
            </a:pPr>
            <a:endParaRPr lang="en-US" sz="2000" dirty="0"/>
          </a:p>
        </p:txBody>
      </p:sp>
    </p:spTree>
    <p:extLst>
      <p:ext uri="{BB962C8B-B14F-4D97-AF65-F5344CB8AC3E}">
        <p14:creationId xmlns:p14="http://schemas.microsoft.com/office/powerpoint/2010/main" val="12179375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3"/>
          <a:stretch>
            <a:fillRect/>
          </a:stretch>
        </p:blipFill>
        <p:spPr>
          <a:xfrm>
            <a:off x="0" y="304800"/>
            <a:ext cx="9270900" cy="4523694"/>
          </a:xfrm>
          <a:prstGeom prst="rect">
            <a:avLst/>
          </a:prstGeom>
        </p:spPr>
      </p:pic>
    </p:spTree>
    <p:extLst>
      <p:ext uri="{BB962C8B-B14F-4D97-AF65-F5344CB8AC3E}">
        <p14:creationId xmlns:p14="http://schemas.microsoft.com/office/powerpoint/2010/main" val="39958475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5" name="Picture 4"/>
          <p:cNvPicPr>
            <a:picLocks noChangeAspect="1"/>
          </p:cNvPicPr>
          <p:nvPr/>
        </p:nvPicPr>
        <p:blipFill>
          <a:blip r:embed="rId3"/>
          <a:stretch>
            <a:fillRect/>
          </a:stretch>
        </p:blipFill>
        <p:spPr>
          <a:xfrm>
            <a:off x="115887" y="419101"/>
            <a:ext cx="8963532" cy="3914774"/>
          </a:xfrm>
          <a:prstGeom prst="rect">
            <a:avLst/>
          </a:prstGeom>
        </p:spPr>
      </p:pic>
    </p:spTree>
    <p:extLst>
      <p:ext uri="{BB962C8B-B14F-4D97-AF65-F5344CB8AC3E}">
        <p14:creationId xmlns:p14="http://schemas.microsoft.com/office/powerpoint/2010/main" val="12930815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2BB47-0918-5856-D997-DDA5C5982178}"/>
              </a:ext>
            </a:extLst>
          </p:cNvPr>
          <p:cNvSpPr>
            <a:spLocks noGrp="1"/>
          </p:cNvSpPr>
          <p:nvPr>
            <p:ph type="title"/>
          </p:nvPr>
        </p:nvSpPr>
        <p:spPr/>
        <p:txBody>
          <a:bodyPr/>
          <a:lstStyle/>
          <a:p>
            <a:r>
              <a:rPr lang="en-US" dirty="0"/>
              <a:t>Using simulation to teach</a:t>
            </a:r>
          </a:p>
        </p:txBody>
      </p:sp>
    </p:spTree>
    <p:extLst>
      <p:ext uri="{BB962C8B-B14F-4D97-AF65-F5344CB8AC3E}">
        <p14:creationId xmlns:p14="http://schemas.microsoft.com/office/powerpoint/2010/main" val="30360044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15"/>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3600" dirty="0"/>
              <a:t>Overview</a:t>
            </a:r>
            <a:endParaRPr sz="3600" dirty="0"/>
          </a:p>
        </p:txBody>
      </p:sp>
      <p:pic>
        <p:nvPicPr>
          <p:cNvPr id="290" name="Google Shape;290;p15"/>
          <p:cNvPicPr preferRelativeResize="0"/>
          <p:nvPr/>
        </p:nvPicPr>
        <p:blipFill>
          <a:blip r:embed="rId3">
            <a:alphaModFix/>
          </a:blip>
          <a:stretch>
            <a:fillRect/>
          </a:stretch>
        </p:blipFill>
        <p:spPr>
          <a:xfrm>
            <a:off x="401750" y="2286075"/>
            <a:ext cx="3026899" cy="3026899"/>
          </a:xfrm>
          <a:prstGeom prst="rect">
            <a:avLst/>
          </a:prstGeom>
          <a:noFill/>
          <a:ln>
            <a:noFill/>
          </a:ln>
        </p:spPr>
      </p:pic>
      <p:pic>
        <p:nvPicPr>
          <p:cNvPr id="291" name="Google Shape;291;p15"/>
          <p:cNvPicPr preferRelativeResize="0"/>
          <p:nvPr/>
        </p:nvPicPr>
        <p:blipFill>
          <a:blip r:embed="rId4">
            <a:alphaModFix/>
          </a:blip>
          <a:stretch>
            <a:fillRect/>
          </a:stretch>
        </p:blipFill>
        <p:spPr>
          <a:xfrm>
            <a:off x="5762300" y="1894917"/>
            <a:ext cx="3971925" cy="3971925"/>
          </a:xfrm>
          <a:prstGeom prst="rect">
            <a:avLst/>
          </a:prstGeom>
          <a:noFill/>
          <a:ln>
            <a:noFill/>
          </a:ln>
        </p:spPr>
      </p:pic>
      <p:grpSp>
        <p:nvGrpSpPr>
          <p:cNvPr id="292" name="Google Shape;292;p15"/>
          <p:cNvGrpSpPr/>
          <p:nvPr/>
        </p:nvGrpSpPr>
        <p:grpSpPr>
          <a:xfrm>
            <a:off x="2213099" y="924725"/>
            <a:ext cx="5655708" cy="1945499"/>
            <a:chOff x="2032649" y="1145950"/>
            <a:chExt cx="5655708" cy="1945499"/>
          </a:xfrm>
        </p:grpSpPr>
        <p:cxnSp>
          <p:nvCxnSpPr>
            <p:cNvPr id="293" name="Google Shape;293;p15"/>
            <p:cNvCxnSpPr>
              <a:stCxn id="294" idx="2"/>
              <a:endCxn id="295" idx="0"/>
            </p:cNvCxnSpPr>
            <p:nvPr/>
          </p:nvCxnSpPr>
          <p:spPr>
            <a:xfrm rot="16200000" flipH="1">
              <a:off x="5327858" y="1144791"/>
              <a:ext cx="430988" cy="1942704"/>
            </a:xfrm>
            <a:prstGeom prst="bentConnector3">
              <a:avLst>
                <a:gd name="adj1" fmla="val 50000"/>
              </a:avLst>
            </a:prstGeom>
            <a:noFill/>
            <a:ln w="9525" cap="flat" cmpd="sng">
              <a:solidFill>
                <a:srgbClr val="C2C2C2"/>
              </a:solidFill>
              <a:prstDash val="solid"/>
              <a:miter lim="8000"/>
              <a:headEnd type="none" w="sm" len="sm"/>
              <a:tailEnd type="none" w="sm" len="sm"/>
            </a:ln>
          </p:spPr>
        </p:cxnSp>
        <p:cxnSp>
          <p:nvCxnSpPr>
            <p:cNvPr id="296" name="Google Shape;296;p15"/>
            <p:cNvCxnSpPr/>
            <p:nvPr/>
          </p:nvCxnSpPr>
          <p:spPr>
            <a:xfrm rot="5400000" flipH="1" flipV="1">
              <a:off x="3546800" y="1523241"/>
              <a:ext cx="449812" cy="1641815"/>
            </a:xfrm>
            <a:prstGeom prst="bentConnector2">
              <a:avLst/>
            </a:prstGeom>
            <a:noFill/>
            <a:ln w="9525" cap="flat" cmpd="sng">
              <a:solidFill>
                <a:srgbClr val="C2C2C2"/>
              </a:solidFill>
              <a:prstDash val="solid"/>
              <a:miter lim="8000"/>
              <a:headEnd type="none" w="sm" len="sm"/>
              <a:tailEnd type="none" w="sm" len="sm"/>
            </a:ln>
          </p:spPr>
        </p:cxnSp>
        <p:grpSp>
          <p:nvGrpSpPr>
            <p:cNvPr id="298" name="Google Shape;298;p15"/>
            <p:cNvGrpSpPr/>
            <p:nvPr/>
          </p:nvGrpSpPr>
          <p:grpSpPr>
            <a:xfrm>
              <a:off x="3802950" y="1145950"/>
              <a:ext cx="1538100" cy="754699"/>
              <a:chOff x="3802950" y="1145950"/>
              <a:chExt cx="1538100" cy="754699"/>
            </a:xfrm>
          </p:grpSpPr>
          <p:sp>
            <p:nvSpPr>
              <p:cNvPr id="294" name="Google Shape;294;p15"/>
              <p:cNvSpPr txBox="1"/>
              <p:nvPr/>
            </p:nvSpPr>
            <p:spPr>
              <a:xfrm>
                <a:off x="3802950" y="1145962"/>
                <a:ext cx="1538100" cy="754687"/>
              </a:xfrm>
              <a:prstGeom prst="rect">
                <a:avLst/>
              </a:prstGeom>
              <a:solidFill>
                <a:srgbClr val="155B54"/>
              </a:solidFill>
              <a:ln w="19050" cap="flat" cmpd="sng">
                <a:solidFill>
                  <a:srgbClr val="155B54"/>
                </a:solidFill>
                <a:prstDash val="solid"/>
                <a:round/>
                <a:headEnd type="none" w="sm" len="sm"/>
                <a:tailEnd type="none" w="sm" len="sm"/>
              </a:ln>
            </p:spPr>
            <p:txBody>
              <a:bodyPr spcFirstLastPara="1" wrap="square" lIns="91425" tIns="91425" rIns="91425" bIns="91425" anchor="b" anchorCtr="0">
                <a:noAutofit/>
              </a:bodyPr>
              <a:lstStyle/>
              <a:p>
                <a:pPr marL="0" lvl="0" indent="0" algn="l" rtl="0">
                  <a:spcBef>
                    <a:spcPts val="0"/>
                  </a:spcBef>
                  <a:spcAft>
                    <a:spcPts val="0"/>
                  </a:spcAft>
                  <a:buNone/>
                </a:pPr>
                <a:r>
                  <a:rPr lang="en" sz="2000" dirty="0">
                    <a:solidFill>
                      <a:srgbClr val="FFFFFF"/>
                    </a:solidFill>
                    <a:latin typeface="Roboto"/>
                    <a:ea typeface="Roboto"/>
                    <a:cs typeface="Roboto"/>
                    <a:sym typeface="Roboto"/>
                  </a:rPr>
                  <a:t>Clinical Simulation</a:t>
                </a:r>
                <a:endParaRPr sz="2000" dirty="0">
                  <a:solidFill>
                    <a:srgbClr val="FFFFFF"/>
                  </a:solidFill>
                  <a:latin typeface="Roboto"/>
                  <a:ea typeface="Roboto"/>
                  <a:cs typeface="Roboto"/>
                  <a:sym typeface="Roboto"/>
                </a:endParaRPr>
              </a:p>
            </p:txBody>
          </p:sp>
          <p:sp>
            <p:nvSpPr>
              <p:cNvPr id="299" name="Google Shape;299;p15"/>
              <p:cNvSpPr/>
              <p:nvPr/>
            </p:nvSpPr>
            <p:spPr>
              <a:xfrm>
                <a:off x="3802950" y="1145950"/>
                <a:ext cx="1538100" cy="528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95" name="Google Shape;295;p15"/>
            <p:cNvSpPr txBox="1"/>
            <p:nvPr/>
          </p:nvSpPr>
          <p:spPr>
            <a:xfrm>
              <a:off x="5341050" y="2331637"/>
              <a:ext cx="2347307" cy="702137"/>
            </a:xfrm>
            <a:prstGeom prst="rect">
              <a:avLst/>
            </a:prstGeom>
            <a:solidFill>
              <a:srgbClr val="1D7E74"/>
            </a:solidFill>
            <a:ln w="19050" cap="flat" cmpd="sng">
              <a:solidFill>
                <a:srgbClr val="1D7E74"/>
              </a:solidFill>
              <a:prstDash val="solid"/>
              <a:round/>
              <a:headEnd type="none" w="sm" len="sm"/>
              <a:tailEnd type="none" w="sm" len="sm"/>
            </a:ln>
          </p:spPr>
          <p:txBody>
            <a:bodyPr spcFirstLastPara="1" wrap="square" lIns="91425" tIns="91425" rIns="91425" bIns="91425" anchor="b" anchorCtr="0">
              <a:noAutofit/>
            </a:bodyPr>
            <a:lstStyle/>
            <a:p>
              <a:pPr marL="0" lvl="0" indent="0" algn="l" rtl="0">
                <a:spcBef>
                  <a:spcPts val="0"/>
                </a:spcBef>
                <a:spcAft>
                  <a:spcPts val="0"/>
                </a:spcAft>
                <a:buNone/>
              </a:pPr>
              <a:r>
                <a:rPr lang="en" sz="2000" dirty="0">
                  <a:solidFill>
                    <a:srgbClr val="FFFFFF"/>
                  </a:solidFill>
                  <a:latin typeface="Roboto"/>
                  <a:ea typeface="Roboto"/>
                  <a:cs typeface="Roboto"/>
                  <a:sym typeface="Roboto"/>
                </a:rPr>
                <a:t>Training and remediation</a:t>
              </a:r>
              <a:endParaRPr sz="2000" dirty="0">
                <a:solidFill>
                  <a:srgbClr val="FFFFFF"/>
                </a:solidFill>
                <a:latin typeface="Roboto"/>
                <a:ea typeface="Roboto"/>
                <a:cs typeface="Roboto"/>
                <a:sym typeface="Roboto"/>
              </a:endParaRPr>
            </a:p>
          </p:txBody>
        </p:sp>
        <p:grpSp>
          <p:nvGrpSpPr>
            <p:cNvPr id="300" name="Google Shape;300;p15"/>
            <p:cNvGrpSpPr/>
            <p:nvPr/>
          </p:nvGrpSpPr>
          <p:grpSpPr>
            <a:xfrm>
              <a:off x="2032649" y="2350450"/>
              <a:ext cx="1665217" cy="740999"/>
              <a:chOff x="2032649" y="2350450"/>
              <a:chExt cx="1665217" cy="740999"/>
            </a:xfrm>
          </p:grpSpPr>
          <p:sp>
            <p:nvSpPr>
              <p:cNvPr id="301" name="Google Shape;301;p15"/>
              <p:cNvSpPr/>
              <p:nvPr/>
            </p:nvSpPr>
            <p:spPr>
              <a:xfrm>
                <a:off x="2032650" y="2350450"/>
                <a:ext cx="1538100" cy="528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7" name="Google Shape;297;p15"/>
              <p:cNvSpPr txBox="1"/>
              <p:nvPr/>
            </p:nvSpPr>
            <p:spPr>
              <a:xfrm>
                <a:off x="2032649" y="2350462"/>
                <a:ext cx="1665217" cy="740987"/>
              </a:xfrm>
              <a:prstGeom prst="rect">
                <a:avLst/>
              </a:prstGeom>
              <a:solidFill>
                <a:srgbClr val="1D7E74"/>
              </a:solidFill>
              <a:ln w="19050" cap="flat" cmpd="sng">
                <a:solidFill>
                  <a:srgbClr val="1D7E74"/>
                </a:solidFill>
                <a:prstDash val="solid"/>
                <a:round/>
                <a:headEnd type="none" w="sm" len="sm"/>
                <a:tailEnd type="none" w="sm" len="sm"/>
              </a:ln>
            </p:spPr>
            <p:txBody>
              <a:bodyPr spcFirstLastPara="1" wrap="square" lIns="91425" tIns="91425" rIns="91425" bIns="91425" anchor="b" anchorCtr="0">
                <a:noAutofit/>
              </a:bodyPr>
              <a:lstStyle/>
              <a:p>
                <a:pPr marL="0" lvl="0" indent="0" algn="l" rtl="0">
                  <a:spcBef>
                    <a:spcPts val="0"/>
                  </a:spcBef>
                  <a:spcAft>
                    <a:spcPts val="0"/>
                  </a:spcAft>
                  <a:buNone/>
                </a:pPr>
                <a:r>
                  <a:rPr lang="en-US" sz="2000" dirty="0">
                    <a:solidFill>
                      <a:srgbClr val="FFFFFF"/>
                    </a:solidFill>
                    <a:latin typeface="Roboto"/>
                    <a:ea typeface="Roboto"/>
                    <a:cs typeface="Roboto"/>
                    <a:sym typeface="Roboto"/>
                  </a:rPr>
                  <a:t>Build clinical confidence</a:t>
                </a:r>
                <a:endParaRPr sz="2000" dirty="0">
                  <a:solidFill>
                    <a:srgbClr val="FFFFFF"/>
                  </a:solidFill>
                  <a:latin typeface="Roboto"/>
                  <a:ea typeface="Roboto"/>
                  <a:cs typeface="Roboto"/>
                  <a:sym typeface="Roboto"/>
                </a:endParaRPr>
              </a:p>
            </p:txBody>
          </p:sp>
        </p:grpSp>
      </p:grpSp>
      <p:cxnSp>
        <p:nvCxnSpPr>
          <p:cNvPr id="302" name="Google Shape;302;p15"/>
          <p:cNvCxnSpPr/>
          <p:nvPr/>
        </p:nvCxnSpPr>
        <p:spPr>
          <a:xfrm>
            <a:off x="2878883" y="2900340"/>
            <a:ext cx="1221300" cy="747300"/>
          </a:xfrm>
          <a:prstGeom prst="straightConnector1">
            <a:avLst/>
          </a:prstGeom>
          <a:noFill/>
          <a:ln w="9525" cap="flat" cmpd="sng">
            <a:solidFill>
              <a:schemeClr val="dk2"/>
            </a:solidFill>
            <a:prstDash val="solid"/>
            <a:round/>
            <a:headEnd type="none" w="med" len="med"/>
            <a:tailEnd type="triangle" w="med" len="med"/>
          </a:ln>
        </p:spPr>
      </p:cxnSp>
      <p:cxnSp>
        <p:nvCxnSpPr>
          <p:cNvPr id="303" name="Google Shape;303;p15"/>
          <p:cNvCxnSpPr/>
          <p:nvPr/>
        </p:nvCxnSpPr>
        <p:spPr>
          <a:xfrm flipH="1">
            <a:off x="5297611" y="2895837"/>
            <a:ext cx="1147200" cy="695400"/>
          </a:xfrm>
          <a:prstGeom prst="straightConnector1">
            <a:avLst/>
          </a:prstGeom>
          <a:noFill/>
          <a:ln w="9525" cap="flat" cmpd="sng">
            <a:solidFill>
              <a:schemeClr val="dk2"/>
            </a:solidFill>
            <a:prstDash val="solid"/>
            <a:round/>
            <a:headEnd type="none" w="med" len="med"/>
            <a:tailEnd type="triangle" w="med" len="med"/>
          </a:ln>
        </p:spPr>
      </p:cxnSp>
      <p:pic>
        <p:nvPicPr>
          <p:cNvPr id="304" name="Google Shape;304;p15"/>
          <p:cNvPicPr preferRelativeResize="0"/>
          <p:nvPr/>
        </p:nvPicPr>
        <p:blipFill>
          <a:blip r:embed="rId5">
            <a:alphaModFix/>
          </a:blip>
          <a:stretch>
            <a:fillRect/>
          </a:stretch>
        </p:blipFill>
        <p:spPr>
          <a:xfrm>
            <a:off x="4059900" y="3507950"/>
            <a:ext cx="1385100" cy="13851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2"/>
                                        </p:tgtEl>
                                        <p:attrNameLst>
                                          <p:attrName>style.visibility</p:attrName>
                                        </p:attrNameLst>
                                      </p:cBhvr>
                                      <p:to>
                                        <p:strVal val="visible"/>
                                      </p:to>
                                    </p:set>
                                    <p:animEffect transition="in" filter="fade">
                                      <p:cBhvr>
                                        <p:cTn id="7" dur="1000"/>
                                        <p:tgtEl>
                                          <p:spTgt spid="302"/>
                                        </p:tgtEl>
                                      </p:cBhvr>
                                    </p:animEffect>
                                  </p:childTnLst>
                                </p:cTn>
                              </p:par>
                              <p:par>
                                <p:cTn id="8" presetID="10" presetClass="entr" presetSubtype="0" fill="hold" nodeType="withEffect">
                                  <p:stCondLst>
                                    <p:cond delay="0"/>
                                  </p:stCondLst>
                                  <p:childTnLst>
                                    <p:set>
                                      <p:cBhvr>
                                        <p:cTn id="9" dur="1" fill="hold">
                                          <p:stCondLst>
                                            <p:cond delay="0"/>
                                          </p:stCondLst>
                                        </p:cTn>
                                        <p:tgtEl>
                                          <p:spTgt spid="303"/>
                                        </p:tgtEl>
                                        <p:attrNameLst>
                                          <p:attrName>style.visibility</p:attrName>
                                        </p:attrNameLst>
                                      </p:cBhvr>
                                      <p:to>
                                        <p:strVal val="visible"/>
                                      </p:to>
                                    </p:set>
                                    <p:animEffect transition="in" filter="fade">
                                      <p:cBhvr>
                                        <p:cTn id="10" dur="1000"/>
                                        <p:tgtEl>
                                          <p:spTgt spid="303"/>
                                        </p:tgtEl>
                                      </p:cBhvr>
                                    </p:animEffect>
                                  </p:childTnLst>
                                </p:cTn>
                              </p:par>
                              <p:par>
                                <p:cTn id="11" presetID="1" presetClass="entr" presetSubtype="0" fill="hold" nodeType="withEffect">
                                  <p:stCondLst>
                                    <p:cond delay="0"/>
                                  </p:stCondLst>
                                  <p:childTnLst>
                                    <p:set>
                                      <p:cBhvr>
                                        <p:cTn id="12" dur="1" fill="hold">
                                          <p:stCondLst>
                                            <p:cond delay="0"/>
                                          </p:stCondLst>
                                        </p:cTn>
                                        <p:tgtEl>
                                          <p:spTgt spid="3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18"/>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What is Clinical Simulation:</a:t>
            </a:r>
            <a:endParaRPr dirty="0"/>
          </a:p>
        </p:txBody>
      </p:sp>
      <p:sp>
        <p:nvSpPr>
          <p:cNvPr id="323" name="Google Shape;323;p18"/>
          <p:cNvSpPr txBox="1">
            <a:spLocks noGrp="1"/>
          </p:cNvSpPr>
          <p:nvPr>
            <p:ph type="body" idx="1"/>
          </p:nvPr>
        </p:nvSpPr>
        <p:spPr>
          <a:xfrm>
            <a:off x="1250787" y="1339538"/>
            <a:ext cx="7030500" cy="3504519"/>
          </a:xfrm>
          <a:prstGeom prst="rect">
            <a:avLst/>
          </a:prstGeom>
        </p:spPr>
        <p:txBody>
          <a:bodyPr spcFirstLastPara="1" wrap="square" lIns="91425" tIns="91425" rIns="91425" bIns="91425" anchor="t" anchorCtr="0">
            <a:spAutoFit/>
          </a:bodyPr>
          <a:lstStyle/>
          <a:p>
            <a:pPr marL="457200" lvl="0" indent="-304800" algn="l" rtl="0">
              <a:spcBef>
                <a:spcPts val="0"/>
              </a:spcBef>
              <a:spcAft>
                <a:spcPts val="0"/>
              </a:spcAft>
              <a:buClr>
                <a:srgbClr val="6E6259"/>
              </a:buClr>
              <a:buSzPts val="1200"/>
              <a:buFont typeface="Arial"/>
              <a:buAutoNum type="arabicPeriod"/>
            </a:pPr>
            <a:r>
              <a:rPr lang="en" sz="1600" dirty="0">
                <a:solidFill>
                  <a:srgbClr val="6E6259"/>
                </a:solidFill>
                <a:highlight>
                  <a:srgbClr val="FFFFFF"/>
                </a:highlight>
                <a:latin typeface="Arial"/>
                <a:ea typeface="Arial"/>
                <a:cs typeface="Arial"/>
                <a:sym typeface="Arial"/>
              </a:rPr>
              <a:t>Standardized Patients </a:t>
            </a:r>
            <a:endParaRPr sz="1600" dirty="0">
              <a:solidFill>
                <a:srgbClr val="6E6259"/>
              </a:solidFill>
              <a:highlight>
                <a:srgbClr val="FFFFFF"/>
              </a:highlight>
              <a:latin typeface="Arial"/>
              <a:ea typeface="Arial"/>
              <a:cs typeface="Arial"/>
              <a:sym typeface="Arial"/>
            </a:endParaRPr>
          </a:p>
          <a:p>
            <a:pPr marL="457200" lvl="0" indent="-304800" algn="l" rtl="0">
              <a:spcBef>
                <a:spcPts val="0"/>
              </a:spcBef>
              <a:spcAft>
                <a:spcPts val="0"/>
              </a:spcAft>
              <a:buClr>
                <a:srgbClr val="6E6259"/>
              </a:buClr>
              <a:buSzPts val="1200"/>
              <a:buFont typeface="Arial"/>
              <a:buAutoNum type="arabicPeriod"/>
            </a:pPr>
            <a:r>
              <a:rPr lang="en" sz="1600" dirty="0">
                <a:solidFill>
                  <a:srgbClr val="6E6259"/>
                </a:solidFill>
                <a:highlight>
                  <a:srgbClr val="FFFFFF"/>
                </a:highlight>
                <a:latin typeface="Arial"/>
                <a:ea typeface="Arial"/>
                <a:cs typeface="Arial"/>
                <a:sym typeface="Arial"/>
              </a:rPr>
              <a:t>Simulation technologies</a:t>
            </a:r>
            <a:endParaRPr sz="1600" dirty="0">
              <a:solidFill>
                <a:srgbClr val="6E6259"/>
              </a:solidFill>
              <a:highlight>
                <a:srgbClr val="FFFFFF"/>
              </a:highlight>
              <a:latin typeface="Arial"/>
              <a:ea typeface="Arial"/>
              <a:cs typeface="Arial"/>
              <a:sym typeface="Arial"/>
            </a:endParaRPr>
          </a:p>
          <a:p>
            <a:pPr marL="914400" marR="139700" lvl="1" indent="-304800" algn="l" rtl="0">
              <a:spcBef>
                <a:spcPts val="0"/>
              </a:spcBef>
              <a:spcAft>
                <a:spcPts val="0"/>
              </a:spcAft>
              <a:buClr>
                <a:srgbClr val="6E6259"/>
              </a:buClr>
              <a:buSzPts val="1200"/>
              <a:buFont typeface="Arial"/>
              <a:buAutoNum type="alphaLcPeriod"/>
            </a:pPr>
            <a:r>
              <a:rPr lang="en" sz="1600" dirty="0">
                <a:solidFill>
                  <a:srgbClr val="6E6259"/>
                </a:solidFill>
                <a:highlight>
                  <a:srgbClr val="FFFFFF"/>
                </a:highlight>
                <a:latin typeface="Arial"/>
                <a:ea typeface="Arial"/>
                <a:cs typeface="Arial"/>
                <a:sym typeface="Arial"/>
              </a:rPr>
              <a:t>virtual patients</a:t>
            </a:r>
            <a:endParaRPr sz="1600" dirty="0">
              <a:solidFill>
                <a:srgbClr val="6E6259"/>
              </a:solidFill>
              <a:highlight>
                <a:srgbClr val="FFFFFF"/>
              </a:highlight>
              <a:latin typeface="Arial"/>
              <a:ea typeface="Arial"/>
              <a:cs typeface="Arial"/>
              <a:sym typeface="Arial"/>
            </a:endParaRPr>
          </a:p>
          <a:p>
            <a:pPr marL="914400" marR="139700" lvl="1" indent="-304800" algn="l" rtl="0">
              <a:spcBef>
                <a:spcPts val="0"/>
              </a:spcBef>
              <a:spcAft>
                <a:spcPts val="0"/>
              </a:spcAft>
              <a:buClr>
                <a:srgbClr val="6E6259"/>
              </a:buClr>
              <a:buSzPts val="1200"/>
              <a:buFont typeface="Arial"/>
              <a:buAutoNum type="alphaLcPeriod"/>
            </a:pPr>
            <a:r>
              <a:rPr lang="en" sz="1600" dirty="0">
                <a:solidFill>
                  <a:srgbClr val="6E6259"/>
                </a:solidFill>
                <a:highlight>
                  <a:srgbClr val="FFFFFF"/>
                </a:highlight>
                <a:latin typeface="Arial"/>
                <a:ea typeface="Arial"/>
                <a:cs typeface="Arial"/>
                <a:sym typeface="Arial"/>
              </a:rPr>
              <a:t>digitized mannequins</a:t>
            </a:r>
            <a:endParaRPr sz="1600" dirty="0">
              <a:solidFill>
                <a:srgbClr val="6E6259"/>
              </a:solidFill>
              <a:highlight>
                <a:srgbClr val="FFFFFF"/>
              </a:highlight>
              <a:latin typeface="Arial"/>
              <a:ea typeface="Arial"/>
              <a:cs typeface="Arial"/>
              <a:sym typeface="Arial"/>
            </a:endParaRPr>
          </a:p>
          <a:p>
            <a:pPr marL="914400" marR="139700" lvl="1" indent="-304800" algn="l" rtl="0">
              <a:spcBef>
                <a:spcPts val="0"/>
              </a:spcBef>
              <a:spcAft>
                <a:spcPts val="0"/>
              </a:spcAft>
              <a:buClr>
                <a:srgbClr val="6E6259"/>
              </a:buClr>
              <a:buSzPts val="1200"/>
              <a:buFont typeface="Arial"/>
              <a:buAutoNum type="alphaLcPeriod"/>
            </a:pPr>
            <a:r>
              <a:rPr lang="en" sz="1600" dirty="0">
                <a:solidFill>
                  <a:srgbClr val="6E6259"/>
                </a:solidFill>
                <a:highlight>
                  <a:srgbClr val="FFFFFF"/>
                </a:highlight>
                <a:latin typeface="Arial"/>
                <a:ea typeface="Arial"/>
                <a:cs typeface="Arial"/>
                <a:sym typeface="Arial"/>
              </a:rPr>
              <a:t>immersive reality</a:t>
            </a:r>
            <a:endParaRPr sz="1600" dirty="0">
              <a:solidFill>
                <a:srgbClr val="6E6259"/>
              </a:solidFill>
              <a:highlight>
                <a:srgbClr val="FFFFFF"/>
              </a:highlight>
              <a:latin typeface="Arial"/>
              <a:ea typeface="Arial"/>
              <a:cs typeface="Arial"/>
              <a:sym typeface="Arial"/>
            </a:endParaRPr>
          </a:p>
          <a:p>
            <a:pPr marL="914400" marR="139700" lvl="1" indent="-304800" algn="l" rtl="0">
              <a:spcBef>
                <a:spcPts val="0"/>
              </a:spcBef>
              <a:spcAft>
                <a:spcPts val="0"/>
              </a:spcAft>
              <a:buClr>
                <a:srgbClr val="6E6259"/>
              </a:buClr>
              <a:buSzPts val="1200"/>
              <a:buFont typeface="Arial"/>
              <a:buAutoNum type="alphaLcPeriod"/>
            </a:pPr>
            <a:r>
              <a:rPr lang="en" sz="1600" dirty="0">
                <a:solidFill>
                  <a:srgbClr val="6E6259"/>
                </a:solidFill>
                <a:highlight>
                  <a:srgbClr val="FFFFFF"/>
                </a:highlight>
                <a:latin typeface="Arial"/>
                <a:ea typeface="Arial"/>
                <a:cs typeface="Arial"/>
                <a:sym typeface="Arial"/>
              </a:rPr>
              <a:t>task trainers</a:t>
            </a:r>
            <a:endParaRPr sz="1600" dirty="0">
              <a:solidFill>
                <a:srgbClr val="6E6259"/>
              </a:solidFill>
              <a:highlight>
                <a:srgbClr val="FFFFFF"/>
              </a:highlight>
              <a:latin typeface="Arial"/>
              <a:ea typeface="Arial"/>
              <a:cs typeface="Arial"/>
              <a:sym typeface="Arial"/>
            </a:endParaRPr>
          </a:p>
          <a:p>
            <a:pPr marL="914400" marR="139700" lvl="1" indent="-304800" algn="l" rtl="0">
              <a:spcBef>
                <a:spcPts val="0"/>
              </a:spcBef>
              <a:spcAft>
                <a:spcPts val="0"/>
              </a:spcAft>
              <a:buClr>
                <a:srgbClr val="6E6259"/>
              </a:buClr>
              <a:buSzPts val="1200"/>
              <a:buFont typeface="Arial"/>
              <a:buAutoNum type="alphaLcPeriod"/>
            </a:pPr>
            <a:r>
              <a:rPr lang="en" sz="1600" b="1" dirty="0">
                <a:solidFill>
                  <a:srgbClr val="6E6259"/>
                </a:solidFill>
                <a:highlight>
                  <a:srgbClr val="FFFFFF"/>
                </a:highlight>
                <a:latin typeface="Arial"/>
                <a:ea typeface="Arial"/>
                <a:cs typeface="Arial"/>
                <a:sym typeface="Arial"/>
              </a:rPr>
              <a:t>computer-based interactive</a:t>
            </a:r>
            <a:endParaRPr sz="1600" b="1" dirty="0">
              <a:solidFill>
                <a:srgbClr val="6E6259"/>
              </a:solidFill>
              <a:highlight>
                <a:srgbClr val="FFFFFF"/>
              </a:highlight>
              <a:latin typeface="Arial"/>
              <a:ea typeface="Arial"/>
              <a:cs typeface="Arial"/>
              <a:sym typeface="Arial"/>
            </a:endParaRPr>
          </a:p>
          <a:p>
            <a:pPr marL="0" marR="139700" lvl="0" indent="0" algn="l" rtl="0">
              <a:spcBef>
                <a:spcPts val="800"/>
              </a:spcBef>
              <a:spcAft>
                <a:spcPts val="0"/>
              </a:spcAft>
              <a:buNone/>
            </a:pPr>
            <a:r>
              <a:rPr lang="en" sz="1600" dirty="0">
                <a:solidFill>
                  <a:srgbClr val="6E6259"/>
                </a:solidFill>
                <a:highlight>
                  <a:srgbClr val="FFFFFF"/>
                </a:highlight>
                <a:latin typeface="Arial"/>
                <a:ea typeface="Arial"/>
                <a:cs typeface="Arial"/>
                <a:sym typeface="Arial"/>
              </a:rPr>
              <a:t>What it is NOT:</a:t>
            </a:r>
            <a:endParaRPr sz="1600" dirty="0">
              <a:solidFill>
                <a:srgbClr val="6E6259"/>
              </a:solidFill>
              <a:highlight>
                <a:srgbClr val="FFFFFF"/>
              </a:highlight>
              <a:latin typeface="Arial"/>
              <a:ea typeface="Arial"/>
              <a:cs typeface="Arial"/>
              <a:sym typeface="Arial"/>
            </a:endParaRPr>
          </a:p>
          <a:p>
            <a:pPr marL="457200" marR="139700" lvl="0" indent="-304800" algn="l" rtl="0">
              <a:spcBef>
                <a:spcPts val="800"/>
              </a:spcBef>
              <a:spcAft>
                <a:spcPts val="0"/>
              </a:spcAft>
              <a:buClr>
                <a:srgbClr val="6E6259"/>
              </a:buClr>
              <a:buSzPts val="1200"/>
              <a:buFont typeface="Arial"/>
              <a:buChar char="●"/>
            </a:pPr>
            <a:r>
              <a:rPr lang="en" sz="1600" dirty="0">
                <a:solidFill>
                  <a:srgbClr val="6E6259"/>
                </a:solidFill>
                <a:highlight>
                  <a:srgbClr val="FFFFFF"/>
                </a:highlight>
                <a:latin typeface="Arial"/>
                <a:ea typeface="Arial"/>
                <a:cs typeface="Arial"/>
                <a:sym typeface="Arial"/>
              </a:rPr>
              <a:t>Lab activities</a:t>
            </a:r>
            <a:endParaRPr sz="1600" dirty="0">
              <a:solidFill>
                <a:srgbClr val="6E6259"/>
              </a:solidFill>
              <a:highlight>
                <a:srgbClr val="FFFFFF"/>
              </a:highlight>
              <a:latin typeface="Arial"/>
              <a:ea typeface="Arial"/>
              <a:cs typeface="Arial"/>
              <a:sym typeface="Arial"/>
            </a:endParaRPr>
          </a:p>
          <a:p>
            <a:pPr marL="457200" marR="139700" lvl="0" indent="-304800" algn="l" rtl="0">
              <a:spcBef>
                <a:spcPts val="0"/>
              </a:spcBef>
              <a:spcAft>
                <a:spcPts val="0"/>
              </a:spcAft>
              <a:buClr>
                <a:srgbClr val="6E6259"/>
              </a:buClr>
              <a:buSzPts val="1200"/>
              <a:buFont typeface="Arial"/>
              <a:buChar char="●"/>
            </a:pPr>
            <a:r>
              <a:rPr lang="en" sz="1600" dirty="0">
                <a:solidFill>
                  <a:srgbClr val="6E6259"/>
                </a:solidFill>
                <a:highlight>
                  <a:srgbClr val="FFFFFF"/>
                </a:highlight>
                <a:latin typeface="Arial"/>
                <a:ea typeface="Arial"/>
                <a:cs typeface="Arial"/>
                <a:sym typeface="Arial"/>
              </a:rPr>
              <a:t>Observational experiences (i.e., video clips, watching live or recorded sessions) </a:t>
            </a:r>
            <a:endParaRPr sz="1600" dirty="0"/>
          </a:p>
        </p:txBody>
      </p:sp>
      <p:sp>
        <p:nvSpPr>
          <p:cNvPr id="324" name="Google Shape;324;p18"/>
          <p:cNvSpPr txBox="1"/>
          <p:nvPr/>
        </p:nvSpPr>
        <p:spPr>
          <a:xfrm>
            <a:off x="-44613" y="4844057"/>
            <a:ext cx="8325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latin typeface="Nunito"/>
                <a:ea typeface="Nunito"/>
                <a:cs typeface="Nunito"/>
                <a:sym typeface="Nunito"/>
              </a:rPr>
              <a:t>https://www.asha.org/certification/certification-standards-for-aud-clinical-simulation/</a:t>
            </a:r>
            <a:endParaRPr dirty="0">
              <a:latin typeface="Nunito"/>
              <a:ea typeface="Nunito"/>
              <a:cs typeface="Nunito"/>
              <a:sym typeface="Nunito"/>
            </a:endParaRPr>
          </a:p>
        </p:txBody>
      </p:sp>
      <p:pic>
        <p:nvPicPr>
          <p:cNvPr id="325" name="Google Shape;325;p18"/>
          <p:cNvPicPr preferRelativeResize="0"/>
          <p:nvPr/>
        </p:nvPicPr>
        <p:blipFill>
          <a:blip r:embed="rId3">
            <a:alphaModFix/>
          </a:blip>
          <a:stretch>
            <a:fillRect/>
          </a:stretch>
        </p:blipFill>
        <p:spPr>
          <a:xfrm>
            <a:off x="6398212" y="434696"/>
            <a:ext cx="2422650" cy="28789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22"/>
          <p:cNvSpPr txBox="1">
            <a:spLocks noGrp="1"/>
          </p:cNvSpPr>
          <p:nvPr>
            <p:ph type="title"/>
          </p:nvPr>
        </p:nvSpPr>
        <p:spPr>
          <a:xfrm>
            <a:off x="1289650" y="619800"/>
            <a:ext cx="7030500" cy="999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Computer-based Simulations</a:t>
            </a:r>
            <a:endParaRPr dirty="0"/>
          </a:p>
        </p:txBody>
      </p:sp>
      <p:sp>
        <p:nvSpPr>
          <p:cNvPr id="351" name="Google Shape;351;p22"/>
          <p:cNvSpPr txBox="1">
            <a:spLocks noGrp="1"/>
          </p:cNvSpPr>
          <p:nvPr>
            <p:ph type="body" idx="1"/>
          </p:nvPr>
        </p:nvSpPr>
        <p:spPr>
          <a:xfrm>
            <a:off x="422250" y="2249150"/>
            <a:ext cx="8299500" cy="2541600"/>
          </a:xfrm>
          <a:prstGeom prst="rect">
            <a:avLst/>
          </a:prstGeom>
        </p:spPr>
        <p:txBody>
          <a:bodyPr spcFirstLastPara="1" wrap="square" lIns="91425" tIns="91425" rIns="91425" bIns="91425" anchor="t" anchorCtr="0">
            <a:normAutofit/>
          </a:bodyPr>
          <a:lstStyle/>
          <a:p>
            <a:pPr marL="139700" marR="139700" lvl="0" indent="0" algn="l" rtl="0">
              <a:spcBef>
                <a:spcPts val="0"/>
              </a:spcBef>
              <a:spcAft>
                <a:spcPts val="0"/>
              </a:spcAft>
              <a:buNone/>
            </a:pPr>
            <a:r>
              <a:rPr lang="en" sz="2250" b="1" u="sng" dirty="0">
                <a:solidFill>
                  <a:srgbClr val="6E6259"/>
                </a:solidFill>
                <a:highlight>
                  <a:srgbClr val="FFFFFF"/>
                </a:highlight>
                <a:latin typeface="Arial"/>
                <a:ea typeface="Arial"/>
                <a:cs typeface="Arial"/>
                <a:sym typeface="Arial"/>
              </a:rPr>
              <a:t>ASHA Guidelines/requirements:</a:t>
            </a:r>
            <a:endParaRPr sz="2250" b="1" u="sng" dirty="0">
              <a:solidFill>
                <a:srgbClr val="6E6259"/>
              </a:solidFill>
              <a:highlight>
                <a:srgbClr val="FFFFFF"/>
              </a:highlight>
              <a:latin typeface="Arial"/>
              <a:ea typeface="Arial"/>
              <a:cs typeface="Arial"/>
              <a:sym typeface="Arial"/>
            </a:endParaRPr>
          </a:p>
          <a:p>
            <a:pPr marL="457200" marR="139700" lvl="0" indent="-336550" algn="l" rtl="0">
              <a:spcBef>
                <a:spcPts val="800"/>
              </a:spcBef>
              <a:spcAft>
                <a:spcPts val="0"/>
              </a:spcAft>
              <a:buClr>
                <a:srgbClr val="6E6259"/>
              </a:buClr>
              <a:buSzPts val="1700"/>
              <a:buFont typeface="Arial"/>
              <a:buChar char="●"/>
            </a:pPr>
            <a:r>
              <a:rPr lang="en" sz="1700" b="1" dirty="0">
                <a:solidFill>
                  <a:srgbClr val="6E6259"/>
                </a:solidFill>
                <a:highlight>
                  <a:srgbClr val="FFFFFF"/>
                </a:highlight>
                <a:latin typeface="Arial"/>
                <a:ea typeface="Arial"/>
                <a:cs typeface="Arial"/>
                <a:sym typeface="Arial"/>
              </a:rPr>
              <a:t>Supervision does not need to be synchronous!</a:t>
            </a:r>
            <a:endParaRPr sz="1700" dirty="0">
              <a:solidFill>
                <a:srgbClr val="6E6259"/>
              </a:solidFill>
              <a:highlight>
                <a:srgbClr val="FFFFFF"/>
              </a:highlight>
              <a:latin typeface="Arial"/>
              <a:ea typeface="Arial"/>
              <a:cs typeface="Arial"/>
              <a:sym typeface="Arial"/>
            </a:endParaRPr>
          </a:p>
          <a:p>
            <a:pPr marL="457200" marR="139700" lvl="0" indent="-336550" algn="l" rtl="0">
              <a:spcBef>
                <a:spcPts val="0"/>
              </a:spcBef>
              <a:spcAft>
                <a:spcPts val="0"/>
              </a:spcAft>
              <a:buClr>
                <a:srgbClr val="6E6259"/>
              </a:buClr>
              <a:buSzPts val="1700"/>
              <a:buFont typeface="Arial"/>
              <a:buChar char="●"/>
            </a:pPr>
            <a:r>
              <a:rPr lang="en" sz="1700" dirty="0">
                <a:solidFill>
                  <a:srgbClr val="6E6259"/>
                </a:solidFill>
                <a:highlight>
                  <a:srgbClr val="FFFFFF"/>
                </a:highlight>
                <a:latin typeface="Arial"/>
                <a:ea typeface="Arial"/>
                <a:cs typeface="Arial"/>
                <a:sym typeface="Arial"/>
              </a:rPr>
              <a:t>Monitor time spent in a session (use an average, or track via the program) </a:t>
            </a:r>
            <a:endParaRPr sz="1700" dirty="0">
              <a:solidFill>
                <a:srgbClr val="6E6259"/>
              </a:solidFill>
              <a:highlight>
                <a:srgbClr val="FFFFFF"/>
              </a:highlight>
              <a:latin typeface="Arial"/>
              <a:ea typeface="Arial"/>
              <a:cs typeface="Arial"/>
              <a:sym typeface="Arial"/>
            </a:endParaRPr>
          </a:p>
          <a:p>
            <a:pPr marL="457200" marR="139700" lvl="0" indent="-336550" algn="l" rtl="0">
              <a:spcBef>
                <a:spcPts val="0"/>
              </a:spcBef>
              <a:spcAft>
                <a:spcPts val="0"/>
              </a:spcAft>
              <a:buClr>
                <a:srgbClr val="6E6259"/>
              </a:buClr>
              <a:buSzPts val="1700"/>
              <a:buFont typeface="Arial"/>
              <a:buChar char="●"/>
            </a:pPr>
            <a:r>
              <a:rPr lang="en" sz="1700" dirty="0">
                <a:solidFill>
                  <a:srgbClr val="6E6259"/>
                </a:solidFill>
                <a:highlight>
                  <a:srgbClr val="FFFFFF"/>
                </a:highlight>
                <a:latin typeface="Arial"/>
                <a:ea typeface="Arial"/>
                <a:cs typeface="Arial"/>
                <a:sym typeface="Arial"/>
              </a:rPr>
              <a:t>Group work is treated the same as in traditional clinic </a:t>
            </a:r>
            <a:endParaRPr sz="1700" dirty="0">
              <a:solidFill>
                <a:srgbClr val="6E6259"/>
              </a:solidFill>
              <a:highlight>
                <a:srgbClr val="FFFFFF"/>
              </a:highlight>
              <a:latin typeface="Arial"/>
              <a:ea typeface="Arial"/>
              <a:cs typeface="Arial"/>
              <a:sym typeface="Arial"/>
            </a:endParaRPr>
          </a:p>
          <a:p>
            <a:pPr marL="457200" marR="139700" lvl="0" indent="-336550" algn="l" rtl="0">
              <a:spcBef>
                <a:spcPts val="0"/>
              </a:spcBef>
              <a:spcAft>
                <a:spcPts val="0"/>
              </a:spcAft>
              <a:buClr>
                <a:srgbClr val="6E6259"/>
              </a:buClr>
              <a:buSzPts val="1700"/>
              <a:buFont typeface="Arial"/>
              <a:buChar char="●"/>
            </a:pPr>
            <a:r>
              <a:rPr lang="en" sz="1700" dirty="0">
                <a:solidFill>
                  <a:srgbClr val="6E6259"/>
                </a:solidFill>
                <a:highlight>
                  <a:srgbClr val="FFFFFF"/>
                </a:highlight>
                <a:latin typeface="Arial"/>
                <a:ea typeface="Arial"/>
                <a:cs typeface="Arial"/>
                <a:sym typeface="Arial"/>
              </a:rPr>
              <a:t>Clinical hours can only be counted </a:t>
            </a:r>
            <a:r>
              <a:rPr lang="en" sz="1700" b="1" u="sng" dirty="0">
                <a:solidFill>
                  <a:srgbClr val="6E6259"/>
                </a:solidFill>
                <a:highlight>
                  <a:srgbClr val="FFFFFF"/>
                </a:highlight>
                <a:latin typeface="Arial"/>
                <a:ea typeface="Arial"/>
                <a:cs typeface="Arial"/>
                <a:sym typeface="Arial"/>
              </a:rPr>
              <a:t>one time per unique simulation case</a:t>
            </a:r>
            <a:r>
              <a:rPr lang="en" sz="1700" dirty="0">
                <a:solidFill>
                  <a:srgbClr val="6E6259"/>
                </a:solidFill>
                <a:highlight>
                  <a:srgbClr val="FFFFFF"/>
                </a:highlight>
                <a:latin typeface="Arial"/>
                <a:ea typeface="Arial"/>
                <a:cs typeface="Arial"/>
                <a:sym typeface="Arial"/>
              </a:rPr>
              <a:t>.</a:t>
            </a:r>
          </a:p>
          <a:p>
            <a:pPr marL="457200" marR="139700" lvl="0" indent="-336550" algn="l" rtl="0">
              <a:spcBef>
                <a:spcPts val="0"/>
              </a:spcBef>
              <a:spcAft>
                <a:spcPts val="0"/>
              </a:spcAft>
              <a:buClr>
                <a:srgbClr val="6E6259"/>
              </a:buClr>
              <a:buSzPts val="1700"/>
              <a:buFont typeface="Arial"/>
              <a:buChar char="●"/>
            </a:pPr>
            <a:r>
              <a:rPr lang="en" sz="1700" dirty="0">
                <a:solidFill>
                  <a:srgbClr val="6E6259"/>
                </a:solidFill>
                <a:highlight>
                  <a:srgbClr val="FFFFFF"/>
                </a:highlight>
                <a:latin typeface="Arial"/>
                <a:cs typeface="Arial"/>
                <a:sym typeface="Arial"/>
              </a:rPr>
              <a:t>25% observation requirement (via some debrief or direct supervision)</a:t>
            </a:r>
            <a:endParaRPr sz="1700" dirty="0"/>
          </a:p>
        </p:txBody>
      </p:sp>
      <p:pic>
        <p:nvPicPr>
          <p:cNvPr id="352" name="Google Shape;352;p22"/>
          <p:cNvPicPr preferRelativeResize="0"/>
          <p:nvPr/>
        </p:nvPicPr>
        <p:blipFill>
          <a:blip r:embed="rId3">
            <a:alphaModFix/>
          </a:blip>
          <a:stretch>
            <a:fillRect/>
          </a:stretch>
        </p:blipFill>
        <p:spPr>
          <a:xfrm>
            <a:off x="6540806" y="309302"/>
            <a:ext cx="2143125" cy="21431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D29A3-6683-B669-F426-E8215504887C}"/>
              </a:ext>
            </a:extLst>
          </p:cNvPr>
          <p:cNvSpPr>
            <a:spLocks noGrp="1"/>
          </p:cNvSpPr>
          <p:nvPr>
            <p:ph type="title"/>
          </p:nvPr>
        </p:nvSpPr>
        <p:spPr/>
        <p:txBody>
          <a:bodyPr/>
          <a:lstStyle/>
          <a:p>
            <a:r>
              <a:rPr lang="en-US" dirty="0"/>
              <a:t>Example simulation lesson plan</a:t>
            </a:r>
          </a:p>
        </p:txBody>
      </p:sp>
      <p:sp>
        <p:nvSpPr>
          <p:cNvPr id="3" name="Text Placeholder 2">
            <a:extLst>
              <a:ext uri="{FF2B5EF4-FFF2-40B4-BE49-F238E27FC236}">
                <a16:creationId xmlns:a16="http://schemas.microsoft.com/office/drawing/2014/main" id="{15D36882-9A01-566F-8142-DD0DD2C73D2F}"/>
              </a:ext>
            </a:extLst>
          </p:cNvPr>
          <p:cNvSpPr>
            <a:spLocks noGrp="1"/>
          </p:cNvSpPr>
          <p:nvPr>
            <p:ph type="body" idx="1"/>
          </p:nvPr>
        </p:nvSpPr>
        <p:spPr/>
        <p:txBody>
          <a:bodyPr>
            <a:normAutofit/>
          </a:bodyPr>
          <a:lstStyle/>
          <a:p>
            <a:pPr marL="146050" indent="0">
              <a:buNone/>
            </a:pPr>
            <a:r>
              <a:rPr lang="en-US" sz="2400" dirty="0"/>
              <a:t>Instruction/lecture and supplement:</a:t>
            </a:r>
          </a:p>
          <a:p>
            <a:r>
              <a:rPr lang="en-US" sz="2400" dirty="0"/>
              <a:t>Presentation of new material </a:t>
            </a:r>
          </a:p>
          <a:p>
            <a:r>
              <a:rPr lang="en-US" sz="2400" dirty="0"/>
              <a:t>Assignment of a clinical simulation activity</a:t>
            </a:r>
          </a:p>
          <a:p>
            <a:r>
              <a:rPr lang="en-US" sz="2400" dirty="0"/>
              <a:t>Completion of the clinical simulation activity</a:t>
            </a:r>
          </a:p>
          <a:p>
            <a:r>
              <a:rPr lang="en-US" sz="2400" dirty="0"/>
              <a:t>Debriefing exercise</a:t>
            </a:r>
          </a:p>
        </p:txBody>
      </p:sp>
    </p:spTree>
    <p:extLst>
      <p:ext uri="{BB962C8B-B14F-4D97-AF65-F5344CB8AC3E}">
        <p14:creationId xmlns:p14="http://schemas.microsoft.com/office/powerpoint/2010/main" val="36576727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D29A3-6683-B669-F426-E8215504887C}"/>
              </a:ext>
            </a:extLst>
          </p:cNvPr>
          <p:cNvSpPr>
            <a:spLocks noGrp="1"/>
          </p:cNvSpPr>
          <p:nvPr>
            <p:ph type="title"/>
          </p:nvPr>
        </p:nvSpPr>
        <p:spPr/>
        <p:txBody>
          <a:bodyPr/>
          <a:lstStyle/>
          <a:p>
            <a:r>
              <a:rPr lang="en-US" dirty="0"/>
              <a:t>Alternative simulation lesson plan</a:t>
            </a:r>
          </a:p>
        </p:txBody>
      </p:sp>
      <p:sp>
        <p:nvSpPr>
          <p:cNvPr id="3" name="Text Placeholder 2">
            <a:extLst>
              <a:ext uri="{FF2B5EF4-FFF2-40B4-BE49-F238E27FC236}">
                <a16:creationId xmlns:a16="http://schemas.microsoft.com/office/drawing/2014/main" id="{15D36882-9A01-566F-8142-DD0DD2C73D2F}"/>
              </a:ext>
            </a:extLst>
          </p:cNvPr>
          <p:cNvSpPr>
            <a:spLocks noGrp="1"/>
          </p:cNvSpPr>
          <p:nvPr>
            <p:ph type="body" idx="1"/>
          </p:nvPr>
        </p:nvSpPr>
        <p:spPr/>
        <p:txBody>
          <a:bodyPr>
            <a:normAutofit/>
          </a:bodyPr>
          <a:lstStyle/>
          <a:p>
            <a:pPr marL="146050" indent="0">
              <a:buNone/>
            </a:pPr>
            <a:r>
              <a:rPr lang="en-US" sz="2400" dirty="0"/>
              <a:t>Experiential learning:</a:t>
            </a:r>
          </a:p>
          <a:p>
            <a:r>
              <a:rPr lang="en-US" sz="2400" dirty="0"/>
              <a:t>Assignment of a clinical simulation activity</a:t>
            </a:r>
          </a:p>
          <a:p>
            <a:r>
              <a:rPr lang="en-US" sz="2400" dirty="0"/>
              <a:t>Completion of the clinical simulation activity</a:t>
            </a:r>
          </a:p>
          <a:p>
            <a:r>
              <a:rPr lang="en-US" sz="2400" dirty="0"/>
              <a:t>Debriefing exercise</a:t>
            </a:r>
          </a:p>
          <a:p>
            <a:r>
              <a:rPr lang="en-US" sz="2400" dirty="0"/>
              <a:t>Presentation of new material </a:t>
            </a:r>
          </a:p>
          <a:p>
            <a:endParaRPr lang="en-US" sz="2400" dirty="0"/>
          </a:p>
        </p:txBody>
      </p:sp>
    </p:spTree>
    <p:extLst>
      <p:ext uri="{BB962C8B-B14F-4D97-AF65-F5344CB8AC3E}">
        <p14:creationId xmlns:p14="http://schemas.microsoft.com/office/powerpoint/2010/main" val="36851467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19487-E10B-2146-1198-17CFFF5D189A}"/>
              </a:ext>
            </a:extLst>
          </p:cNvPr>
          <p:cNvSpPr>
            <a:spLocks noGrp="1"/>
          </p:cNvSpPr>
          <p:nvPr>
            <p:ph type="title"/>
          </p:nvPr>
        </p:nvSpPr>
        <p:spPr/>
        <p:txBody>
          <a:bodyPr/>
          <a:lstStyle/>
          <a:p>
            <a:endParaRPr lang="en-US"/>
          </a:p>
        </p:txBody>
      </p:sp>
      <p:pic>
        <p:nvPicPr>
          <p:cNvPr id="1026" name="Picture 2" descr="25+ Best I Want to Go Home Memes | Want to Go Home Memes, Staying Home Memes,  Going Out Memes">
            <a:extLst>
              <a:ext uri="{FF2B5EF4-FFF2-40B4-BE49-F238E27FC236}">
                <a16:creationId xmlns:a16="http://schemas.microsoft.com/office/drawing/2014/main" id="{FB8D4B8D-6E09-0983-B1D7-0A6B3ACBDF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03" y="-1"/>
            <a:ext cx="4403844" cy="374326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eme Creator - Funny i want to.... GO HOME!!!! Meme Generator at  MemeCreator.org!">
            <a:extLst>
              <a:ext uri="{FF2B5EF4-FFF2-40B4-BE49-F238E27FC236}">
                <a16:creationId xmlns:a16="http://schemas.microsoft.com/office/drawing/2014/main" id="{C937066A-3D8F-5FED-6B5F-AB44525CCB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8255" y="111471"/>
            <a:ext cx="4307251" cy="503202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 want to go home! Is it time yet? - Unsure Dog | Make a Meme">
            <a:extLst>
              <a:ext uri="{FF2B5EF4-FFF2-40B4-BE49-F238E27FC236}">
                <a16:creationId xmlns:a16="http://schemas.microsoft.com/office/drawing/2014/main" id="{82AF306E-CD02-7B0D-D24E-B4F7E8828A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6371" y="828675"/>
            <a:ext cx="5111837" cy="340169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10 CEU. Memes ideas | continuing education, humor, flirty memes">
            <a:extLst>
              <a:ext uri="{FF2B5EF4-FFF2-40B4-BE49-F238E27FC236}">
                <a16:creationId xmlns:a16="http://schemas.microsoft.com/office/drawing/2014/main" id="{AFD04A97-8EAE-D695-FEDB-E1607B74F5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059" y="680521"/>
            <a:ext cx="4053225" cy="389392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Online Continuing Education | Continuing education, Memes, Porch plants">
            <a:extLst>
              <a:ext uri="{FF2B5EF4-FFF2-40B4-BE49-F238E27FC236}">
                <a16:creationId xmlns:a16="http://schemas.microsoft.com/office/drawing/2014/main" id="{061046C4-BA0D-B082-7CBF-B32CF4D535E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01538" y="908703"/>
            <a:ext cx="4942462" cy="3467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3023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1028"/>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1030"/>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103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4" name="Google Shape;344;p21"/>
          <p:cNvSpPr txBox="1">
            <a:spLocks noGrp="1"/>
          </p:cNvSpPr>
          <p:nvPr>
            <p:ph type="body" idx="1"/>
          </p:nvPr>
        </p:nvSpPr>
        <p:spPr>
          <a:xfrm>
            <a:off x="1162859" y="1752219"/>
            <a:ext cx="7840200" cy="2822100"/>
          </a:xfrm>
          <a:prstGeom prst="rect">
            <a:avLst/>
          </a:prstGeom>
        </p:spPr>
        <p:txBody>
          <a:bodyPr spcFirstLastPara="1" wrap="square" lIns="91425" tIns="91425" rIns="91425" bIns="91425" anchor="t" anchorCtr="0">
            <a:noAutofit/>
          </a:bodyPr>
          <a:lstStyle/>
          <a:p>
            <a:pPr marL="139700" marR="139700" lvl="0" indent="0" algn="l" rtl="0">
              <a:lnSpc>
                <a:spcPct val="133000"/>
              </a:lnSpc>
              <a:spcBef>
                <a:spcPts val="1000"/>
              </a:spcBef>
              <a:spcAft>
                <a:spcPts val="0"/>
              </a:spcAft>
              <a:buNone/>
            </a:pPr>
            <a:r>
              <a:rPr lang="en" sz="2800" b="1" u="sng" dirty="0">
                <a:solidFill>
                  <a:srgbClr val="6E6259"/>
                </a:solidFill>
                <a:highlight>
                  <a:srgbClr val="FFFFFF"/>
                </a:highlight>
                <a:latin typeface="Arial"/>
                <a:ea typeface="Arial"/>
                <a:cs typeface="Arial"/>
                <a:sym typeface="Arial"/>
              </a:rPr>
              <a:t>Activities may include:</a:t>
            </a:r>
            <a:endParaRPr sz="2800" b="1" u="sng" dirty="0">
              <a:solidFill>
                <a:srgbClr val="6E6259"/>
              </a:solidFill>
              <a:highlight>
                <a:srgbClr val="FFFFFF"/>
              </a:highlight>
              <a:latin typeface="Arial"/>
              <a:ea typeface="Arial"/>
              <a:cs typeface="Arial"/>
              <a:sym typeface="Arial"/>
            </a:endParaRPr>
          </a:p>
          <a:p>
            <a:pPr marL="914400" marR="139700" lvl="0" indent="-317500" algn="l" rtl="0">
              <a:spcBef>
                <a:spcPts val="1000"/>
              </a:spcBef>
              <a:spcAft>
                <a:spcPts val="0"/>
              </a:spcAft>
              <a:buClr>
                <a:srgbClr val="6E6259"/>
              </a:buClr>
              <a:buSzPts val="1400"/>
              <a:buFont typeface="Arial"/>
              <a:buAutoNum type="arabicPeriod"/>
            </a:pPr>
            <a:r>
              <a:rPr lang="en" sz="2400" dirty="0">
                <a:solidFill>
                  <a:srgbClr val="6E6259"/>
                </a:solidFill>
                <a:highlight>
                  <a:srgbClr val="FFFFFF"/>
                </a:highlight>
                <a:latin typeface="Arial"/>
                <a:ea typeface="Arial"/>
                <a:cs typeface="Arial"/>
                <a:sym typeface="Arial"/>
              </a:rPr>
              <a:t>Face-to-face discussion, </a:t>
            </a:r>
            <a:endParaRPr sz="2400" dirty="0">
              <a:solidFill>
                <a:srgbClr val="6E6259"/>
              </a:solidFill>
              <a:highlight>
                <a:srgbClr val="FFFFFF"/>
              </a:highlight>
              <a:latin typeface="Arial"/>
              <a:ea typeface="Arial"/>
              <a:cs typeface="Arial"/>
              <a:sym typeface="Arial"/>
            </a:endParaRPr>
          </a:p>
          <a:p>
            <a:pPr marL="914400" marR="139700" lvl="0" indent="-317500" algn="l" rtl="0">
              <a:spcBef>
                <a:spcPts val="0"/>
              </a:spcBef>
              <a:spcAft>
                <a:spcPts val="0"/>
              </a:spcAft>
              <a:buClr>
                <a:srgbClr val="6E6259"/>
              </a:buClr>
              <a:buSzPts val="1400"/>
              <a:buFont typeface="Arial"/>
              <a:buAutoNum type="arabicPeriod"/>
            </a:pPr>
            <a:r>
              <a:rPr lang="en" sz="2400" dirty="0">
                <a:solidFill>
                  <a:srgbClr val="6E6259"/>
                </a:solidFill>
                <a:highlight>
                  <a:srgbClr val="FFFFFF"/>
                </a:highlight>
                <a:latin typeface="Arial"/>
                <a:ea typeface="Arial"/>
                <a:cs typeface="Arial"/>
                <a:sym typeface="Arial"/>
              </a:rPr>
              <a:t>Self-reflection with feedback, </a:t>
            </a:r>
            <a:endParaRPr sz="2400" dirty="0">
              <a:solidFill>
                <a:srgbClr val="6E6259"/>
              </a:solidFill>
              <a:highlight>
                <a:srgbClr val="FFFFFF"/>
              </a:highlight>
              <a:latin typeface="Arial"/>
              <a:ea typeface="Arial"/>
              <a:cs typeface="Arial"/>
              <a:sym typeface="Arial"/>
            </a:endParaRPr>
          </a:p>
          <a:p>
            <a:pPr marL="914400" marR="139700" lvl="0" indent="-317500" algn="l" rtl="0">
              <a:spcBef>
                <a:spcPts val="0"/>
              </a:spcBef>
              <a:spcAft>
                <a:spcPts val="0"/>
              </a:spcAft>
              <a:buClr>
                <a:srgbClr val="6E6259"/>
              </a:buClr>
              <a:buSzPts val="1400"/>
              <a:buFont typeface="Arial"/>
              <a:buAutoNum type="arabicPeriod"/>
            </a:pPr>
            <a:r>
              <a:rPr lang="en" sz="2400" dirty="0">
                <a:solidFill>
                  <a:srgbClr val="6E6259"/>
                </a:solidFill>
                <a:highlight>
                  <a:srgbClr val="FFFFFF"/>
                </a:highlight>
                <a:latin typeface="Arial"/>
                <a:ea typeface="Arial"/>
                <a:cs typeface="Arial"/>
                <a:sym typeface="Arial"/>
              </a:rPr>
              <a:t>Written self-evaluation with feedback</a:t>
            </a:r>
            <a:endParaRPr sz="2400" dirty="0">
              <a:solidFill>
                <a:srgbClr val="6E6259"/>
              </a:solidFill>
              <a:highlight>
                <a:srgbClr val="FFFFFF"/>
              </a:highlight>
              <a:latin typeface="Arial"/>
              <a:ea typeface="Arial"/>
              <a:cs typeface="Arial"/>
              <a:sym typeface="Arial"/>
            </a:endParaRPr>
          </a:p>
        </p:txBody>
      </p:sp>
      <p:pic>
        <p:nvPicPr>
          <p:cNvPr id="345" name="Google Shape;345;p21"/>
          <p:cNvPicPr preferRelativeResize="0"/>
          <p:nvPr/>
        </p:nvPicPr>
        <p:blipFill>
          <a:blip r:embed="rId3">
            <a:alphaModFix/>
          </a:blip>
          <a:stretch>
            <a:fillRect/>
          </a:stretch>
        </p:blipFill>
        <p:spPr>
          <a:xfrm>
            <a:off x="6254755" y="576648"/>
            <a:ext cx="2404300" cy="2196799"/>
          </a:xfrm>
          <a:prstGeom prst="rect">
            <a:avLst/>
          </a:prstGeom>
          <a:noFill/>
          <a:ln>
            <a:noFill/>
          </a:ln>
        </p:spPr>
      </p:pic>
      <p:sp>
        <p:nvSpPr>
          <p:cNvPr id="2" name="Title 1"/>
          <p:cNvSpPr>
            <a:spLocks noGrp="1"/>
          </p:cNvSpPr>
          <p:nvPr>
            <p:ph type="title"/>
          </p:nvPr>
        </p:nvSpPr>
        <p:spPr/>
        <p:txBody>
          <a:bodyPr/>
          <a:lstStyle/>
          <a:p>
            <a:r>
              <a:rPr lang="en-US" dirty="0"/>
              <a:t>Debriefing activities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E237E-EBCA-281D-F778-B9932B2D343B}"/>
              </a:ext>
            </a:extLst>
          </p:cNvPr>
          <p:cNvSpPr>
            <a:spLocks noGrp="1"/>
          </p:cNvSpPr>
          <p:nvPr>
            <p:ph type="title"/>
          </p:nvPr>
        </p:nvSpPr>
        <p:spPr/>
        <p:txBody>
          <a:bodyPr/>
          <a:lstStyle/>
          <a:p>
            <a:r>
              <a:rPr lang="en-US" dirty="0"/>
              <a:t>Theta Academy	</a:t>
            </a:r>
          </a:p>
        </p:txBody>
      </p:sp>
      <p:sp>
        <p:nvSpPr>
          <p:cNvPr id="3" name="Text Placeholder 2">
            <a:extLst>
              <a:ext uri="{FF2B5EF4-FFF2-40B4-BE49-F238E27FC236}">
                <a16:creationId xmlns:a16="http://schemas.microsoft.com/office/drawing/2014/main" id="{9845A09E-4B9E-A858-D7AE-D9B46F289CF8}"/>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A127F35D-9D9E-DFEB-7335-DDB4D133777F}"/>
              </a:ext>
            </a:extLst>
          </p:cNvPr>
          <p:cNvPicPr>
            <a:picLocks noChangeAspect="1"/>
          </p:cNvPicPr>
          <p:nvPr/>
        </p:nvPicPr>
        <p:blipFill>
          <a:blip r:embed="rId2"/>
          <a:stretch>
            <a:fillRect/>
          </a:stretch>
        </p:blipFill>
        <p:spPr>
          <a:xfrm>
            <a:off x="1639965" y="1211347"/>
            <a:ext cx="6358169" cy="3734492"/>
          </a:xfrm>
          <a:prstGeom prst="rect">
            <a:avLst/>
          </a:prstGeom>
        </p:spPr>
      </p:pic>
      <p:pic>
        <p:nvPicPr>
          <p:cNvPr id="7" name="Picture 6">
            <a:extLst>
              <a:ext uri="{FF2B5EF4-FFF2-40B4-BE49-F238E27FC236}">
                <a16:creationId xmlns:a16="http://schemas.microsoft.com/office/drawing/2014/main" id="{6BA1EC7D-F292-1797-F666-5FE0203EF2B3}"/>
              </a:ext>
            </a:extLst>
          </p:cNvPr>
          <p:cNvPicPr>
            <a:picLocks noChangeAspect="1"/>
          </p:cNvPicPr>
          <p:nvPr/>
        </p:nvPicPr>
        <p:blipFill>
          <a:blip r:embed="rId3"/>
          <a:stretch>
            <a:fillRect/>
          </a:stretch>
        </p:blipFill>
        <p:spPr>
          <a:xfrm>
            <a:off x="809700" y="1211347"/>
            <a:ext cx="7524600" cy="3757470"/>
          </a:xfrm>
          <a:prstGeom prst="rect">
            <a:avLst/>
          </a:prstGeom>
        </p:spPr>
      </p:pic>
    </p:spTree>
    <p:extLst>
      <p:ext uri="{BB962C8B-B14F-4D97-AF65-F5344CB8AC3E}">
        <p14:creationId xmlns:p14="http://schemas.microsoft.com/office/powerpoint/2010/main" val="2526634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28"/>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What’s one audiometry concept that you try to understand</a:t>
            </a:r>
            <a:r>
              <a:rPr lang="en-US" dirty="0"/>
              <a:t>/teach?</a:t>
            </a:r>
            <a:endParaRPr dirty="0"/>
          </a:p>
          <a:p>
            <a:pPr marL="0" lvl="0" indent="0" algn="l" rtl="0">
              <a:spcBef>
                <a:spcPts val="0"/>
              </a:spcBef>
              <a:spcAft>
                <a:spcPts val="0"/>
              </a:spcAft>
              <a:buNone/>
            </a:pPr>
            <a:endParaRPr dirty="0"/>
          </a:p>
        </p:txBody>
      </p:sp>
      <p:grpSp>
        <p:nvGrpSpPr>
          <p:cNvPr id="390" name="Google Shape;390;p28"/>
          <p:cNvGrpSpPr/>
          <p:nvPr/>
        </p:nvGrpSpPr>
        <p:grpSpPr>
          <a:xfrm>
            <a:off x="5809706" y="2571761"/>
            <a:ext cx="3286187" cy="1931841"/>
            <a:chOff x="5214488" y="3031275"/>
            <a:chExt cx="3829162" cy="2112225"/>
          </a:xfrm>
        </p:grpSpPr>
        <p:pic>
          <p:nvPicPr>
            <p:cNvPr id="391" name="Google Shape;391;p28"/>
            <p:cNvPicPr preferRelativeResize="0"/>
            <p:nvPr/>
          </p:nvPicPr>
          <p:blipFill>
            <a:blip r:embed="rId3">
              <a:alphaModFix/>
            </a:blip>
            <a:stretch>
              <a:fillRect/>
            </a:stretch>
          </p:blipFill>
          <p:spPr>
            <a:xfrm>
              <a:off x="6555800" y="3031275"/>
              <a:ext cx="2112225" cy="2112225"/>
            </a:xfrm>
            <a:prstGeom prst="rect">
              <a:avLst/>
            </a:prstGeom>
            <a:noFill/>
            <a:ln>
              <a:noFill/>
            </a:ln>
          </p:spPr>
        </p:pic>
        <p:pic>
          <p:nvPicPr>
            <p:cNvPr id="392" name="Google Shape;392;p28"/>
            <p:cNvPicPr preferRelativeResize="0"/>
            <p:nvPr/>
          </p:nvPicPr>
          <p:blipFill>
            <a:blip r:embed="rId4">
              <a:alphaModFix/>
            </a:blip>
            <a:stretch>
              <a:fillRect/>
            </a:stretch>
          </p:blipFill>
          <p:spPr>
            <a:xfrm>
              <a:off x="5214488" y="3428525"/>
              <a:ext cx="1317750" cy="1317750"/>
            </a:xfrm>
            <a:prstGeom prst="rect">
              <a:avLst/>
            </a:prstGeom>
            <a:noFill/>
            <a:ln>
              <a:noFill/>
            </a:ln>
          </p:spPr>
        </p:pic>
        <p:pic>
          <p:nvPicPr>
            <p:cNvPr id="393" name="Google Shape;393;p28"/>
            <p:cNvPicPr preferRelativeResize="0"/>
            <p:nvPr/>
          </p:nvPicPr>
          <p:blipFill rotWithShape="1">
            <a:blip r:embed="rId4">
              <a:alphaModFix/>
            </a:blip>
            <a:srcRect l="55569"/>
            <a:stretch/>
          </p:blipFill>
          <p:spPr>
            <a:xfrm flipH="1">
              <a:off x="8668024" y="3587613"/>
              <a:ext cx="375626" cy="845425"/>
            </a:xfrm>
            <a:prstGeom prst="rect">
              <a:avLst/>
            </a:prstGeom>
            <a:noFill/>
            <a:ln>
              <a:noFill/>
            </a:ln>
          </p:spPr>
        </p:pic>
      </p:grpSp>
      <p:pic>
        <p:nvPicPr>
          <p:cNvPr id="394" name="Google Shape;394;p28"/>
          <p:cNvPicPr preferRelativeResize="0"/>
          <p:nvPr/>
        </p:nvPicPr>
        <p:blipFill rotWithShape="1">
          <a:blip r:embed="rId5">
            <a:alphaModFix/>
          </a:blip>
          <a:srcRect l="22593" t="26617" r="34041" b="19857"/>
          <a:stretch/>
        </p:blipFill>
        <p:spPr>
          <a:xfrm>
            <a:off x="3416688" y="2571749"/>
            <a:ext cx="1925775" cy="1790972"/>
          </a:xfrm>
          <a:prstGeom prst="rect">
            <a:avLst/>
          </a:prstGeom>
          <a:noFill/>
          <a:ln>
            <a:noFill/>
          </a:ln>
        </p:spPr>
      </p:pic>
      <p:pic>
        <p:nvPicPr>
          <p:cNvPr id="2" name="Picture 1" descr="What Kind of Mask Should I Buy for Covid-19 Protection ..."/>
          <p:cNvPicPr>
            <a:picLocks noChangeAspect="1"/>
          </p:cNvPicPr>
          <p:nvPr/>
        </p:nvPicPr>
        <p:blipFill rotWithShape="1">
          <a:blip r:embed="rId6">
            <a:extLst>
              <a:ext uri="{28A0092B-C50C-407E-A947-70E740481C1C}">
                <a14:useLocalDpi xmlns:a14="http://schemas.microsoft.com/office/drawing/2010/main" val="0"/>
              </a:ext>
            </a:extLst>
          </a:blip>
          <a:srcRect l="7427" t="23459" r="9699" b="20734"/>
          <a:stretch/>
        </p:blipFill>
        <p:spPr>
          <a:xfrm>
            <a:off x="154693" y="2492609"/>
            <a:ext cx="2986383" cy="2010993"/>
          </a:xfrm>
          <a:prstGeom prst="rect">
            <a:avLst/>
          </a:prstGeom>
        </p:spPr>
      </p:pic>
    </p:spTree>
    <p:extLst>
      <p:ext uri="{BB962C8B-B14F-4D97-AF65-F5344CB8AC3E}">
        <p14:creationId xmlns:p14="http://schemas.microsoft.com/office/powerpoint/2010/main" val="4243345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52481-9BC4-B53F-7E99-5069CEDC6C7E}"/>
              </a:ext>
            </a:extLst>
          </p:cNvPr>
          <p:cNvSpPr>
            <a:spLocks noGrp="1"/>
          </p:cNvSpPr>
          <p:nvPr>
            <p:ph type="title"/>
          </p:nvPr>
        </p:nvSpPr>
        <p:spPr/>
        <p:txBody>
          <a:bodyPr>
            <a:noAutofit/>
          </a:bodyPr>
          <a:lstStyle/>
          <a:p>
            <a:r>
              <a:rPr lang="en-US" sz="4800" dirty="0"/>
              <a:t>Theta Concepts and Masking Demo</a:t>
            </a:r>
          </a:p>
        </p:txBody>
      </p:sp>
      <p:sp>
        <p:nvSpPr>
          <p:cNvPr id="3" name="Text Placeholder 2">
            <a:extLst>
              <a:ext uri="{FF2B5EF4-FFF2-40B4-BE49-F238E27FC236}">
                <a16:creationId xmlns:a16="http://schemas.microsoft.com/office/drawing/2014/main" id="{69FD3DF4-C2D5-0816-061A-40F2F74FABC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443148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3338" y="576262"/>
            <a:ext cx="8943373" cy="4038600"/>
            <a:chOff x="0" y="876300"/>
            <a:chExt cx="8943373" cy="4038600"/>
          </a:xfrm>
        </p:grpSpPr>
        <p:pic>
          <p:nvPicPr>
            <p:cNvPr id="2" name="Picture 1"/>
            <p:cNvPicPr>
              <a:picLocks noChangeAspect="1"/>
            </p:cNvPicPr>
            <p:nvPr/>
          </p:nvPicPr>
          <p:blipFill rotWithShape="1">
            <a:blip r:embed="rId3"/>
            <a:srcRect l="15667" t="1890" r="17590" b="38834"/>
            <a:stretch/>
          </p:blipFill>
          <p:spPr>
            <a:xfrm>
              <a:off x="0" y="1028700"/>
              <a:ext cx="8943373" cy="3886200"/>
            </a:xfrm>
            <a:prstGeom prst="rect">
              <a:avLst/>
            </a:prstGeom>
          </p:spPr>
        </p:pic>
        <p:sp>
          <p:nvSpPr>
            <p:cNvPr id="4" name="Rectangle 3"/>
            <p:cNvSpPr/>
            <p:nvPr/>
          </p:nvSpPr>
          <p:spPr>
            <a:xfrm>
              <a:off x="9517" y="876300"/>
              <a:ext cx="1428751"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486086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9050" y="472440"/>
            <a:ext cx="9034515" cy="4099560"/>
            <a:chOff x="19050" y="472440"/>
            <a:chExt cx="9034515" cy="4099560"/>
          </a:xfrm>
        </p:grpSpPr>
        <p:pic>
          <p:nvPicPr>
            <p:cNvPr id="2" name="Picture 1"/>
            <p:cNvPicPr>
              <a:picLocks noChangeAspect="1"/>
            </p:cNvPicPr>
            <p:nvPr/>
          </p:nvPicPr>
          <p:blipFill rotWithShape="1">
            <a:blip r:embed="rId3"/>
            <a:srcRect l="18288" t="10250" r="16223" b="35020"/>
            <a:stretch/>
          </p:blipFill>
          <p:spPr>
            <a:xfrm>
              <a:off x="64769" y="502920"/>
              <a:ext cx="8988796" cy="4069080"/>
            </a:xfrm>
            <a:prstGeom prst="rect">
              <a:avLst/>
            </a:prstGeom>
          </p:spPr>
        </p:pic>
        <p:sp>
          <p:nvSpPr>
            <p:cNvPr id="3" name="Rectangle 2"/>
            <p:cNvSpPr/>
            <p:nvPr/>
          </p:nvSpPr>
          <p:spPr>
            <a:xfrm>
              <a:off x="19050" y="472440"/>
              <a:ext cx="107442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448425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2BB47-0918-5856-D997-DDA5C5982178}"/>
              </a:ext>
            </a:extLst>
          </p:cNvPr>
          <p:cNvSpPr>
            <a:spLocks noGrp="1"/>
          </p:cNvSpPr>
          <p:nvPr>
            <p:ph type="title"/>
          </p:nvPr>
        </p:nvSpPr>
        <p:spPr/>
        <p:txBody>
          <a:bodyPr/>
          <a:lstStyle/>
          <a:p>
            <a:r>
              <a:rPr lang="en-US" dirty="0"/>
              <a:t>Using simulation in your clinical practice</a:t>
            </a:r>
          </a:p>
        </p:txBody>
      </p:sp>
    </p:spTree>
    <p:extLst>
      <p:ext uri="{BB962C8B-B14F-4D97-AF65-F5344CB8AC3E}">
        <p14:creationId xmlns:p14="http://schemas.microsoft.com/office/powerpoint/2010/main" val="26887188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52481-9BC4-B53F-7E99-5069CEDC6C7E}"/>
              </a:ext>
            </a:extLst>
          </p:cNvPr>
          <p:cNvSpPr>
            <a:spLocks noGrp="1"/>
          </p:cNvSpPr>
          <p:nvPr>
            <p:ph type="title"/>
          </p:nvPr>
        </p:nvSpPr>
        <p:spPr/>
        <p:txBody>
          <a:bodyPr>
            <a:noAutofit/>
          </a:bodyPr>
          <a:lstStyle/>
          <a:p>
            <a:r>
              <a:rPr lang="en-US" sz="4800" dirty="0"/>
              <a:t>Applicant review</a:t>
            </a:r>
          </a:p>
        </p:txBody>
      </p:sp>
      <p:sp>
        <p:nvSpPr>
          <p:cNvPr id="3" name="Text Placeholder 2">
            <a:extLst>
              <a:ext uri="{FF2B5EF4-FFF2-40B4-BE49-F238E27FC236}">
                <a16:creationId xmlns:a16="http://schemas.microsoft.com/office/drawing/2014/main" id="{69FD3DF4-C2D5-0816-061A-40F2F74FABC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050560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eople in a job interview">
            <a:extLst>
              <a:ext uri="{FF2B5EF4-FFF2-40B4-BE49-F238E27FC236}">
                <a16:creationId xmlns:a16="http://schemas.microsoft.com/office/drawing/2014/main" id="{F1348C46-D601-2426-3E21-EDB06A40CFDA}"/>
              </a:ext>
            </a:extLst>
          </p:cNvPr>
          <p:cNvPicPr>
            <a:picLocks noChangeAspect="1"/>
          </p:cNvPicPr>
          <p:nvPr/>
        </p:nvPicPr>
        <p:blipFill>
          <a:blip r:embed="rId2"/>
          <a:stretch>
            <a:fillRect/>
          </a:stretch>
        </p:blipFill>
        <p:spPr>
          <a:xfrm>
            <a:off x="2047316" y="995700"/>
            <a:ext cx="5049368" cy="3366245"/>
          </a:xfrm>
          <a:prstGeom prst="rect">
            <a:avLst/>
          </a:prstGeom>
        </p:spPr>
      </p:pic>
      <p:sp>
        <p:nvSpPr>
          <p:cNvPr id="9" name="TextBox 8">
            <a:extLst>
              <a:ext uri="{FF2B5EF4-FFF2-40B4-BE49-F238E27FC236}">
                <a16:creationId xmlns:a16="http://schemas.microsoft.com/office/drawing/2014/main" id="{ECE363FC-F64E-BE8E-BC9D-B5C5B88032EA}"/>
              </a:ext>
            </a:extLst>
          </p:cNvPr>
          <p:cNvSpPr txBox="1"/>
          <p:nvPr/>
        </p:nvSpPr>
        <p:spPr>
          <a:xfrm>
            <a:off x="2179434" y="375271"/>
            <a:ext cx="5225143" cy="584775"/>
          </a:xfrm>
          <a:prstGeom prst="rect">
            <a:avLst/>
          </a:prstGeom>
          <a:noFill/>
        </p:spPr>
        <p:txBody>
          <a:bodyPr wrap="square" rtlCol="0">
            <a:spAutoFit/>
          </a:bodyPr>
          <a:lstStyle/>
          <a:p>
            <a:r>
              <a:rPr lang="en-US" sz="3200" dirty="0"/>
              <a:t>Resumes all look excellent</a:t>
            </a:r>
          </a:p>
        </p:txBody>
      </p:sp>
      <p:sp>
        <p:nvSpPr>
          <p:cNvPr id="10" name="TextBox 9">
            <a:extLst>
              <a:ext uri="{FF2B5EF4-FFF2-40B4-BE49-F238E27FC236}">
                <a16:creationId xmlns:a16="http://schemas.microsoft.com/office/drawing/2014/main" id="{4163AB54-D592-63C7-54B1-048547EFFCE7}"/>
              </a:ext>
            </a:extLst>
          </p:cNvPr>
          <p:cNvSpPr txBox="1"/>
          <p:nvPr/>
        </p:nvSpPr>
        <p:spPr>
          <a:xfrm rot="18829729">
            <a:off x="48128" y="1842952"/>
            <a:ext cx="2413190" cy="584775"/>
          </a:xfrm>
          <a:prstGeom prst="rect">
            <a:avLst/>
          </a:prstGeom>
          <a:noFill/>
        </p:spPr>
        <p:txBody>
          <a:bodyPr wrap="square" rtlCol="0">
            <a:spAutoFit/>
          </a:bodyPr>
          <a:lstStyle/>
          <a:p>
            <a:r>
              <a:rPr lang="en-US" sz="3200" dirty="0"/>
              <a:t>Can’t mask</a:t>
            </a:r>
          </a:p>
        </p:txBody>
      </p:sp>
      <p:sp>
        <p:nvSpPr>
          <p:cNvPr id="11" name="TextBox 10">
            <a:extLst>
              <a:ext uri="{FF2B5EF4-FFF2-40B4-BE49-F238E27FC236}">
                <a16:creationId xmlns:a16="http://schemas.microsoft.com/office/drawing/2014/main" id="{549C3666-7FD7-4732-17C6-5F0F768F4A15}"/>
              </a:ext>
            </a:extLst>
          </p:cNvPr>
          <p:cNvSpPr txBox="1"/>
          <p:nvPr/>
        </p:nvSpPr>
        <p:spPr>
          <a:xfrm>
            <a:off x="2515076" y="4475841"/>
            <a:ext cx="4518567" cy="584775"/>
          </a:xfrm>
          <a:prstGeom prst="rect">
            <a:avLst/>
          </a:prstGeom>
          <a:noFill/>
        </p:spPr>
        <p:txBody>
          <a:bodyPr wrap="square" rtlCol="0">
            <a:spAutoFit/>
          </a:bodyPr>
          <a:lstStyle/>
          <a:p>
            <a:r>
              <a:rPr lang="en-US" sz="3200" dirty="0"/>
              <a:t>Doesn’t familiarize SRT</a:t>
            </a:r>
          </a:p>
        </p:txBody>
      </p:sp>
      <p:sp>
        <p:nvSpPr>
          <p:cNvPr id="12" name="TextBox 11">
            <a:extLst>
              <a:ext uri="{FF2B5EF4-FFF2-40B4-BE49-F238E27FC236}">
                <a16:creationId xmlns:a16="http://schemas.microsoft.com/office/drawing/2014/main" id="{83839D57-A331-AA39-696A-53CE87E0BCBA}"/>
              </a:ext>
            </a:extLst>
          </p:cNvPr>
          <p:cNvSpPr txBox="1"/>
          <p:nvPr/>
        </p:nvSpPr>
        <p:spPr>
          <a:xfrm>
            <a:off x="2436679" y="65057"/>
            <a:ext cx="3586100" cy="584775"/>
          </a:xfrm>
          <a:prstGeom prst="rect">
            <a:avLst/>
          </a:prstGeom>
          <a:noFill/>
        </p:spPr>
        <p:txBody>
          <a:bodyPr wrap="square" rtlCol="0">
            <a:spAutoFit/>
          </a:bodyPr>
          <a:lstStyle/>
          <a:p>
            <a:r>
              <a:rPr lang="en-US" sz="3200" dirty="0"/>
              <a:t>Takes 45 minutes</a:t>
            </a:r>
          </a:p>
        </p:txBody>
      </p:sp>
      <p:cxnSp>
        <p:nvCxnSpPr>
          <p:cNvPr id="14" name="Straight Arrow Connector 13">
            <a:extLst>
              <a:ext uri="{FF2B5EF4-FFF2-40B4-BE49-F238E27FC236}">
                <a16:creationId xmlns:a16="http://schemas.microsoft.com/office/drawing/2014/main" id="{C3977D09-814A-B99F-99B9-3BDC361F23A0}"/>
              </a:ext>
            </a:extLst>
          </p:cNvPr>
          <p:cNvCxnSpPr>
            <a:cxnSpLocks/>
            <a:stCxn id="10" idx="2"/>
          </p:cNvCxnSpPr>
          <p:nvPr/>
        </p:nvCxnSpPr>
        <p:spPr>
          <a:xfrm flipV="1">
            <a:off x="1465655" y="1567543"/>
            <a:ext cx="1738183" cy="770277"/>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63037165-CC27-1F18-C7C3-514B66C52878}"/>
              </a:ext>
            </a:extLst>
          </p:cNvPr>
          <p:cNvCxnSpPr>
            <a:cxnSpLocks/>
          </p:cNvCxnSpPr>
          <p:nvPr/>
        </p:nvCxnSpPr>
        <p:spPr>
          <a:xfrm flipV="1">
            <a:off x="3203838" y="1983066"/>
            <a:ext cx="932595" cy="2554558"/>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53A5587D-6592-B231-EFFB-1933B93D2429}"/>
              </a:ext>
            </a:extLst>
          </p:cNvPr>
          <p:cNvCxnSpPr>
            <a:cxnSpLocks/>
          </p:cNvCxnSpPr>
          <p:nvPr/>
        </p:nvCxnSpPr>
        <p:spPr>
          <a:xfrm flipH="1">
            <a:off x="4776317" y="737384"/>
            <a:ext cx="15688" cy="670243"/>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sp>
        <p:nvSpPr>
          <p:cNvPr id="25" name="TextBox 24">
            <a:extLst>
              <a:ext uri="{FF2B5EF4-FFF2-40B4-BE49-F238E27FC236}">
                <a16:creationId xmlns:a16="http://schemas.microsoft.com/office/drawing/2014/main" id="{CB2C3F19-73DA-1D15-FC20-BB4159B2D06A}"/>
              </a:ext>
            </a:extLst>
          </p:cNvPr>
          <p:cNvSpPr txBox="1"/>
          <p:nvPr/>
        </p:nvSpPr>
        <p:spPr>
          <a:xfrm rot="5400000">
            <a:off x="5930576" y="2704280"/>
            <a:ext cx="4518567" cy="584775"/>
          </a:xfrm>
          <a:prstGeom prst="rect">
            <a:avLst/>
          </a:prstGeom>
          <a:noFill/>
        </p:spPr>
        <p:txBody>
          <a:bodyPr wrap="square" rtlCol="0">
            <a:spAutoFit/>
          </a:bodyPr>
          <a:lstStyle/>
          <a:p>
            <a:r>
              <a:rPr lang="en-US" sz="3200" dirty="0"/>
              <a:t>Follows best practices</a:t>
            </a:r>
          </a:p>
        </p:txBody>
      </p:sp>
      <p:cxnSp>
        <p:nvCxnSpPr>
          <p:cNvPr id="26" name="Straight Arrow Connector 25">
            <a:extLst>
              <a:ext uri="{FF2B5EF4-FFF2-40B4-BE49-F238E27FC236}">
                <a16:creationId xmlns:a16="http://schemas.microsoft.com/office/drawing/2014/main" id="{F00E4746-B920-4E0C-56C1-1C3BA1519DE1}"/>
              </a:ext>
            </a:extLst>
          </p:cNvPr>
          <p:cNvCxnSpPr>
            <a:cxnSpLocks/>
          </p:cNvCxnSpPr>
          <p:nvPr/>
        </p:nvCxnSpPr>
        <p:spPr>
          <a:xfrm flipH="1" flipV="1">
            <a:off x="5905786" y="2135339"/>
            <a:ext cx="1853118" cy="288819"/>
          </a:xfrm>
          <a:prstGeom prst="straightConnector1">
            <a:avLst/>
          </a:prstGeom>
          <a:ln w="76200">
            <a:solidFill>
              <a:schemeClr val="accent3">
                <a:lumMod val="60000"/>
                <a:lumOff val="40000"/>
              </a:schemeClr>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181881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2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52481-9BC4-B53F-7E99-5069CEDC6C7E}"/>
              </a:ext>
            </a:extLst>
          </p:cNvPr>
          <p:cNvSpPr>
            <a:spLocks noGrp="1"/>
          </p:cNvSpPr>
          <p:nvPr>
            <p:ph type="title"/>
          </p:nvPr>
        </p:nvSpPr>
        <p:spPr>
          <a:xfrm>
            <a:off x="320511" y="772725"/>
            <a:ext cx="8503128" cy="1863300"/>
          </a:xfrm>
        </p:spPr>
        <p:txBody>
          <a:bodyPr>
            <a:noAutofit/>
          </a:bodyPr>
          <a:lstStyle/>
          <a:p>
            <a:r>
              <a:rPr lang="en-US" sz="4800" dirty="0"/>
              <a:t>Provider evaluations/verification</a:t>
            </a:r>
          </a:p>
        </p:txBody>
      </p:sp>
      <p:sp>
        <p:nvSpPr>
          <p:cNvPr id="3" name="Text Placeholder 2">
            <a:extLst>
              <a:ext uri="{FF2B5EF4-FFF2-40B4-BE49-F238E27FC236}">
                <a16:creationId xmlns:a16="http://schemas.microsoft.com/office/drawing/2014/main" id="{69FD3DF4-C2D5-0816-061A-40F2F74FABC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056205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49934-831A-853C-D197-5F9C0967A02C}"/>
              </a:ext>
            </a:extLst>
          </p:cNvPr>
          <p:cNvSpPr>
            <a:spLocks noGrp="1"/>
          </p:cNvSpPr>
          <p:nvPr>
            <p:ph type="title"/>
          </p:nvPr>
        </p:nvSpPr>
        <p:spPr/>
        <p:txBody>
          <a:bodyPr/>
          <a:lstStyle/>
          <a:p>
            <a:r>
              <a:rPr lang="en-US" dirty="0"/>
              <a:t>Who is this talk for?</a:t>
            </a:r>
          </a:p>
        </p:txBody>
      </p:sp>
      <p:sp>
        <p:nvSpPr>
          <p:cNvPr id="3" name="Text Placeholder 2">
            <a:extLst>
              <a:ext uri="{FF2B5EF4-FFF2-40B4-BE49-F238E27FC236}">
                <a16:creationId xmlns:a16="http://schemas.microsoft.com/office/drawing/2014/main" id="{5A72F980-F3AE-AAFA-8375-8001F5053169}"/>
              </a:ext>
            </a:extLst>
          </p:cNvPr>
          <p:cNvSpPr>
            <a:spLocks noGrp="1"/>
          </p:cNvSpPr>
          <p:nvPr>
            <p:ph type="body" idx="1"/>
          </p:nvPr>
        </p:nvSpPr>
        <p:spPr/>
        <p:txBody>
          <a:bodyPr>
            <a:normAutofit/>
          </a:bodyPr>
          <a:lstStyle/>
          <a:p>
            <a:pPr marL="146050" indent="0">
              <a:buNone/>
            </a:pPr>
            <a:r>
              <a:rPr lang="en-US" sz="8800" dirty="0"/>
              <a:t>Everyone</a:t>
            </a:r>
          </a:p>
        </p:txBody>
      </p:sp>
    </p:spTree>
    <p:extLst>
      <p:ext uri="{BB962C8B-B14F-4D97-AF65-F5344CB8AC3E}">
        <p14:creationId xmlns:p14="http://schemas.microsoft.com/office/powerpoint/2010/main" val="1663078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0E5EE-53A7-DFC7-FD3B-7E6A78C1373D}"/>
              </a:ext>
            </a:extLst>
          </p:cNvPr>
          <p:cNvSpPr>
            <a:spLocks noGrp="1"/>
          </p:cNvSpPr>
          <p:nvPr>
            <p:ph type="title"/>
          </p:nvPr>
        </p:nvSpPr>
        <p:spPr/>
        <p:txBody>
          <a:bodyPr/>
          <a:lstStyle/>
          <a:p>
            <a:r>
              <a:rPr lang="en-US" dirty="0"/>
              <a:t>Individual performance analysis</a:t>
            </a:r>
          </a:p>
        </p:txBody>
      </p:sp>
      <p:sp>
        <p:nvSpPr>
          <p:cNvPr id="3" name="Text Placeholder 2">
            <a:extLst>
              <a:ext uri="{FF2B5EF4-FFF2-40B4-BE49-F238E27FC236}">
                <a16:creationId xmlns:a16="http://schemas.microsoft.com/office/drawing/2014/main" id="{9B784650-2A28-97FE-5DF0-86B036E3286C}"/>
              </a:ext>
            </a:extLst>
          </p:cNvPr>
          <p:cNvSpPr>
            <a:spLocks noGrp="1"/>
          </p:cNvSpPr>
          <p:nvPr>
            <p:ph type="body" idx="1"/>
          </p:nvPr>
        </p:nvSpPr>
        <p:spPr/>
        <p:txBody>
          <a:bodyPr>
            <a:normAutofit/>
          </a:bodyPr>
          <a:lstStyle/>
          <a:p>
            <a:r>
              <a:rPr lang="en-US" sz="2400" dirty="0"/>
              <a:t>View threshold searches</a:t>
            </a:r>
          </a:p>
          <a:p>
            <a:r>
              <a:rPr lang="en-US" sz="2400" dirty="0"/>
              <a:t>Check masker levels</a:t>
            </a:r>
          </a:p>
          <a:p>
            <a:r>
              <a:rPr lang="en-US" sz="2400" dirty="0"/>
              <a:t>Check SRT and WRS testing procedures</a:t>
            </a:r>
          </a:p>
          <a:p>
            <a:r>
              <a:rPr lang="en-US" sz="2400" dirty="0"/>
              <a:t>Examine flags</a:t>
            </a:r>
          </a:p>
        </p:txBody>
      </p:sp>
    </p:spTree>
    <p:extLst>
      <p:ext uri="{BB962C8B-B14F-4D97-AF65-F5344CB8AC3E}">
        <p14:creationId xmlns:p14="http://schemas.microsoft.com/office/powerpoint/2010/main" val="36538544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67A66-0C05-BF0B-72CE-DC13514A550D}"/>
              </a:ext>
            </a:extLst>
          </p:cNvPr>
          <p:cNvSpPr>
            <a:spLocks noGrp="1"/>
          </p:cNvSpPr>
          <p:nvPr>
            <p:ph type="title"/>
          </p:nvPr>
        </p:nvSpPr>
        <p:spPr/>
        <p:txBody>
          <a:bodyPr/>
          <a:lstStyle/>
          <a:p>
            <a:endParaRPr lang="en-US"/>
          </a:p>
        </p:txBody>
      </p:sp>
      <p:sp>
        <p:nvSpPr>
          <p:cNvPr id="3" name="Subtitle 2">
            <a:extLst>
              <a:ext uri="{FF2B5EF4-FFF2-40B4-BE49-F238E27FC236}">
                <a16:creationId xmlns:a16="http://schemas.microsoft.com/office/drawing/2014/main" id="{6F694778-509E-9E8E-804A-95E8AF91F638}"/>
              </a:ext>
            </a:extLst>
          </p:cNvPr>
          <p:cNvSpPr>
            <a:spLocks noGrp="1"/>
          </p:cNvSpPr>
          <p:nvPr>
            <p:ph type="subTitle" idx="1"/>
          </p:nvPr>
        </p:nvSpPr>
        <p:spPr/>
        <p:txBody>
          <a:bodyPr/>
          <a:lstStyle/>
          <a:p>
            <a:endParaRPr lang="en-US"/>
          </a:p>
        </p:txBody>
      </p:sp>
      <p:sp>
        <p:nvSpPr>
          <p:cNvPr id="4" name="Text Placeholder 3">
            <a:extLst>
              <a:ext uri="{FF2B5EF4-FFF2-40B4-BE49-F238E27FC236}">
                <a16:creationId xmlns:a16="http://schemas.microsoft.com/office/drawing/2014/main" id="{784E3B47-64F0-E7E0-22CC-4FAA0B0B6F42}"/>
              </a:ext>
            </a:extLst>
          </p:cNvPr>
          <p:cNvSpPr>
            <a:spLocks noGrp="1"/>
          </p:cNvSpPr>
          <p:nvPr>
            <p:ph type="body" idx="2"/>
          </p:nvPr>
        </p:nvSpPr>
        <p:spPr/>
        <p:txBody>
          <a:bodyPr/>
          <a:lstStyle/>
          <a:p>
            <a:endParaRPr lang="en-US"/>
          </a:p>
        </p:txBody>
      </p:sp>
      <p:pic>
        <p:nvPicPr>
          <p:cNvPr id="6" name="Picture 5">
            <a:extLst>
              <a:ext uri="{FF2B5EF4-FFF2-40B4-BE49-F238E27FC236}">
                <a16:creationId xmlns:a16="http://schemas.microsoft.com/office/drawing/2014/main" id="{BA080A8B-C841-E050-FD33-E3200611CE82}"/>
              </a:ext>
            </a:extLst>
          </p:cNvPr>
          <p:cNvPicPr>
            <a:picLocks noChangeAspect="1"/>
          </p:cNvPicPr>
          <p:nvPr/>
        </p:nvPicPr>
        <p:blipFill>
          <a:blip r:embed="rId2"/>
          <a:stretch>
            <a:fillRect/>
          </a:stretch>
        </p:blipFill>
        <p:spPr>
          <a:xfrm>
            <a:off x="47134" y="283895"/>
            <a:ext cx="9049732" cy="4609760"/>
          </a:xfrm>
          <a:prstGeom prst="rect">
            <a:avLst/>
          </a:prstGeom>
        </p:spPr>
      </p:pic>
    </p:spTree>
    <p:extLst>
      <p:ext uri="{BB962C8B-B14F-4D97-AF65-F5344CB8AC3E}">
        <p14:creationId xmlns:p14="http://schemas.microsoft.com/office/powerpoint/2010/main" val="32141970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52481-9BC4-B53F-7E99-5069CEDC6C7E}"/>
              </a:ext>
            </a:extLst>
          </p:cNvPr>
          <p:cNvSpPr>
            <a:spLocks noGrp="1"/>
          </p:cNvSpPr>
          <p:nvPr>
            <p:ph type="title"/>
          </p:nvPr>
        </p:nvSpPr>
        <p:spPr/>
        <p:txBody>
          <a:bodyPr>
            <a:noAutofit/>
          </a:bodyPr>
          <a:lstStyle/>
          <a:p>
            <a:r>
              <a:rPr lang="en-US" sz="4800" dirty="0"/>
              <a:t>Theta </a:t>
            </a:r>
            <a:r>
              <a:rPr lang="en-US" sz="4800" dirty="0" err="1"/>
              <a:t>SimuHear</a:t>
            </a:r>
            <a:r>
              <a:rPr lang="en-US" sz="4800"/>
              <a:t> Demo</a:t>
            </a:r>
            <a:endParaRPr lang="en-US" sz="4800" dirty="0"/>
          </a:p>
        </p:txBody>
      </p:sp>
      <p:sp>
        <p:nvSpPr>
          <p:cNvPr id="3" name="Text Placeholder 2">
            <a:extLst>
              <a:ext uri="{FF2B5EF4-FFF2-40B4-BE49-F238E27FC236}">
                <a16:creationId xmlns:a16="http://schemas.microsoft.com/office/drawing/2014/main" id="{69FD3DF4-C2D5-0816-061A-40F2F74FABC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411024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2934A-C1AB-3DF0-B403-143A25B0B1FB}"/>
              </a:ext>
            </a:extLst>
          </p:cNvPr>
          <p:cNvSpPr>
            <a:spLocks noGrp="1"/>
          </p:cNvSpPr>
          <p:nvPr>
            <p:ph type="title"/>
          </p:nvPr>
        </p:nvSpPr>
        <p:spPr/>
        <p:txBody>
          <a:bodyPr/>
          <a:lstStyle/>
          <a:p>
            <a:r>
              <a:rPr lang="en-US" dirty="0"/>
              <a:t>Limitations and </a:t>
            </a:r>
            <a:br>
              <a:rPr lang="en-US" dirty="0"/>
            </a:br>
            <a:r>
              <a:rPr lang="en-US" dirty="0"/>
              <a:t>Wrapping up</a:t>
            </a:r>
          </a:p>
        </p:txBody>
      </p:sp>
    </p:spTree>
    <p:extLst>
      <p:ext uri="{BB962C8B-B14F-4D97-AF65-F5344CB8AC3E}">
        <p14:creationId xmlns:p14="http://schemas.microsoft.com/office/powerpoint/2010/main" val="28299020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F0A97-BC27-577C-25AD-0DB175A5E731}"/>
              </a:ext>
            </a:extLst>
          </p:cNvPr>
          <p:cNvSpPr>
            <a:spLocks noGrp="1"/>
          </p:cNvSpPr>
          <p:nvPr>
            <p:ph type="title"/>
          </p:nvPr>
        </p:nvSpPr>
        <p:spPr>
          <a:xfrm>
            <a:off x="1643100" y="1496062"/>
            <a:ext cx="5857800" cy="1872900"/>
          </a:xfrm>
        </p:spPr>
        <p:txBody>
          <a:bodyPr>
            <a:normAutofit fontScale="90000"/>
          </a:bodyPr>
          <a:lstStyle/>
          <a:p>
            <a:pPr algn="ctr"/>
            <a:r>
              <a:rPr lang="en-US" sz="4000" dirty="0"/>
              <a:t>Simulation does not replace real-world training!!</a:t>
            </a:r>
          </a:p>
        </p:txBody>
      </p:sp>
    </p:spTree>
    <p:extLst>
      <p:ext uri="{BB962C8B-B14F-4D97-AF65-F5344CB8AC3E}">
        <p14:creationId xmlns:p14="http://schemas.microsoft.com/office/powerpoint/2010/main" val="17879667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31"/>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Summary</a:t>
            </a:r>
            <a:endParaRPr dirty="0"/>
          </a:p>
        </p:txBody>
      </p:sp>
      <p:sp>
        <p:nvSpPr>
          <p:cNvPr id="411" name="Google Shape;411;p31"/>
          <p:cNvSpPr txBox="1">
            <a:spLocks noGrp="1"/>
          </p:cNvSpPr>
          <p:nvPr>
            <p:ph type="body" idx="1"/>
          </p:nvPr>
        </p:nvSpPr>
        <p:spPr>
          <a:xfrm>
            <a:off x="323712" y="1412567"/>
            <a:ext cx="8043600" cy="3198300"/>
          </a:xfrm>
          <a:prstGeom prst="rect">
            <a:avLst/>
          </a:prstGeom>
        </p:spPr>
        <p:txBody>
          <a:bodyPr spcFirstLastPara="1" wrap="square" lIns="91425" tIns="91425" rIns="91425" bIns="91425" anchor="t" anchorCtr="0">
            <a:noAutofit/>
          </a:bodyPr>
          <a:lstStyle/>
          <a:p>
            <a:pPr marL="457200" lvl="0" indent="-323850" algn="l" rtl="0">
              <a:spcBef>
                <a:spcPts val="0"/>
              </a:spcBef>
              <a:spcAft>
                <a:spcPts val="0"/>
              </a:spcAft>
              <a:buSzPts val="1500"/>
              <a:buAutoNum type="arabicPeriod"/>
            </a:pPr>
            <a:r>
              <a:rPr lang="en-US" sz="1600" dirty="0"/>
              <a:t>There are many options out there for clinical simulation</a:t>
            </a:r>
            <a:endParaRPr sz="1600" dirty="0"/>
          </a:p>
          <a:p>
            <a:pPr marL="457200" lvl="0" indent="-323850" algn="l" rtl="0">
              <a:spcBef>
                <a:spcPts val="0"/>
              </a:spcBef>
              <a:spcAft>
                <a:spcPts val="0"/>
              </a:spcAft>
              <a:buSzPts val="1500"/>
              <a:buAutoNum type="arabicPeriod"/>
            </a:pPr>
            <a:r>
              <a:rPr lang="en-US" sz="1600" dirty="0"/>
              <a:t>Audiometry simulation mimics real-world listeners, and a variety of simulators exist</a:t>
            </a:r>
            <a:endParaRPr sz="1600" dirty="0"/>
          </a:p>
          <a:p>
            <a:pPr marL="457200" lvl="0" indent="-323850" algn="l" rtl="0">
              <a:spcBef>
                <a:spcPts val="0"/>
              </a:spcBef>
              <a:spcAft>
                <a:spcPts val="0"/>
              </a:spcAft>
              <a:buSzPts val="1500"/>
              <a:buAutoNum type="arabicPeriod"/>
            </a:pPr>
            <a:r>
              <a:rPr lang="en" sz="1600" dirty="0"/>
              <a:t>Audiometry simulation and analysis can help your practice recruit candidates, evaluate providers, and identify targeted remediation</a:t>
            </a:r>
          </a:p>
          <a:p>
            <a:pPr marL="457200" lvl="0" indent="-323850" algn="l" rtl="0">
              <a:spcBef>
                <a:spcPts val="0"/>
              </a:spcBef>
              <a:spcAft>
                <a:spcPts val="0"/>
              </a:spcAft>
              <a:buSzPts val="1500"/>
              <a:buAutoNum type="arabicPeriod"/>
            </a:pPr>
            <a:endParaRPr lang="en" sz="1600" dirty="0"/>
          </a:p>
          <a:p>
            <a:pPr marL="457200" lvl="0" indent="-323850" algn="l" rtl="0">
              <a:spcBef>
                <a:spcPts val="0"/>
              </a:spcBef>
              <a:spcAft>
                <a:spcPts val="0"/>
              </a:spcAft>
              <a:buSzPts val="1500"/>
              <a:buAutoNum type="arabicPeriod"/>
            </a:pPr>
            <a:endParaRPr sz="1600" dirty="0"/>
          </a:p>
          <a:p>
            <a:pPr marL="0" lvl="0" indent="0" algn="l" rtl="0">
              <a:spcBef>
                <a:spcPts val="1200"/>
              </a:spcBef>
              <a:spcAft>
                <a:spcPts val="0"/>
              </a:spcAft>
              <a:buNone/>
            </a:pPr>
            <a:r>
              <a:rPr lang="en" sz="1600" dirty="0"/>
              <a:t>I’m happy to answer any questions regarding clinical simulation or Theta!</a:t>
            </a:r>
          </a:p>
          <a:p>
            <a:pPr marL="0" lvl="0" indent="0" algn="l" rtl="0">
              <a:spcBef>
                <a:spcPts val="1200"/>
              </a:spcBef>
              <a:spcAft>
                <a:spcPts val="0"/>
              </a:spcAft>
              <a:buNone/>
            </a:pPr>
            <a:r>
              <a:rPr lang="en" sz="1600" b="1" dirty="0"/>
              <a:t>UofL:</a:t>
            </a:r>
            <a:r>
              <a:rPr lang="en" sz="1600" dirty="0"/>
              <a:t> </a:t>
            </a:r>
            <a:r>
              <a:rPr lang="en" sz="1600" u="sng" dirty="0">
                <a:solidFill>
                  <a:schemeClr val="hlink"/>
                </a:solidFill>
                <a:hlinkClick r:id="rId3"/>
              </a:rPr>
              <a:t>shae.morgan@louisville.edu</a:t>
            </a:r>
            <a:r>
              <a:rPr lang="en" sz="1600" dirty="0">
                <a:solidFill>
                  <a:schemeClr val="hlink"/>
                </a:solidFill>
              </a:rPr>
              <a:t>   </a:t>
            </a:r>
            <a:r>
              <a:rPr lang="en" sz="1600" dirty="0">
                <a:solidFill>
                  <a:schemeClr val="bg2"/>
                </a:solidFill>
              </a:rPr>
              <a:t> 	 </a:t>
            </a:r>
            <a:r>
              <a:rPr lang="en" sz="1600" b="1" dirty="0">
                <a:solidFill>
                  <a:schemeClr val="bg2"/>
                </a:solidFill>
              </a:rPr>
              <a:t>Theta:</a:t>
            </a:r>
            <a:r>
              <a:rPr lang="en" sz="1600" dirty="0">
                <a:solidFill>
                  <a:schemeClr val="bg2"/>
                </a:solidFill>
              </a:rPr>
              <a:t> audiologysimulator@gmail.com</a:t>
            </a:r>
            <a:endParaRPr sz="1600" dirty="0">
              <a:solidFill>
                <a:schemeClr val="bg2"/>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5BEB1-A2C0-AE2F-2837-289B46780B3B}"/>
              </a:ext>
            </a:extLst>
          </p:cNvPr>
          <p:cNvSpPr>
            <a:spLocks noGrp="1"/>
          </p:cNvSpPr>
          <p:nvPr>
            <p:ph type="title"/>
          </p:nvPr>
        </p:nvSpPr>
        <p:spPr/>
        <p:txBody>
          <a:bodyPr/>
          <a:lstStyle/>
          <a:p>
            <a:r>
              <a:rPr lang="en-US" dirty="0"/>
              <a:t>Learning Objectives</a:t>
            </a:r>
          </a:p>
        </p:txBody>
      </p:sp>
      <p:sp>
        <p:nvSpPr>
          <p:cNvPr id="3" name="Text Placeholder 2">
            <a:extLst>
              <a:ext uri="{FF2B5EF4-FFF2-40B4-BE49-F238E27FC236}">
                <a16:creationId xmlns:a16="http://schemas.microsoft.com/office/drawing/2014/main" id="{A81993C3-24AC-9DEB-3F19-C79BD777A27C}"/>
              </a:ext>
            </a:extLst>
          </p:cNvPr>
          <p:cNvSpPr>
            <a:spLocks noGrp="1"/>
          </p:cNvSpPr>
          <p:nvPr>
            <p:ph type="body" idx="1"/>
          </p:nvPr>
        </p:nvSpPr>
        <p:spPr/>
        <p:txBody>
          <a:bodyPr>
            <a:normAutofit lnSpcReduction="10000"/>
          </a:bodyPr>
          <a:lstStyle/>
          <a:p>
            <a:pPr marL="342900" marR="0" indent="-342900">
              <a:spcBef>
                <a:spcPts val="0"/>
              </a:spcBef>
              <a:spcAft>
                <a:spcPts val="0"/>
              </a:spcAft>
              <a:buAutoNum type="arabi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Learners will be able to discuss different kinds of audiometry simulators</a:t>
            </a:r>
          </a:p>
          <a:p>
            <a:pPr marL="342900" marR="0" indent="-342900">
              <a:spcBef>
                <a:spcPts val="0"/>
              </a:spcBef>
              <a:spcAft>
                <a:spcPts val="0"/>
              </a:spcAft>
              <a:buAutoNum type="arabi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Learners will be able to assess implementation of simulation for educational/learning experiences</a:t>
            </a:r>
          </a:p>
          <a:p>
            <a:pPr marL="342900" marR="0" indent="-342900">
              <a:spcBef>
                <a:spcPts val="0"/>
              </a:spcBef>
              <a:spcAft>
                <a:spcPts val="0"/>
              </a:spcAft>
              <a:buAutoNum type="arabi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Learners will be able to highlight applications for simulated audiometry in clinical practices</a:t>
            </a:r>
            <a:endParaRPr lang="en-US" sz="1600" dirty="0"/>
          </a:p>
        </p:txBody>
      </p:sp>
    </p:spTree>
    <p:extLst>
      <p:ext uri="{BB962C8B-B14F-4D97-AF65-F5344CB8AC3E}">
        <p14:creationId xmlns:p14="http://schemas.microsoft.com/office/powerpoint/2010/main" val="33720886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D9BDA-56F9-6C63-7335-85632F10208A}"/>
              </a:ext>
            </a:extLst>
          </p:cNvPr>
          <p:cNvSpPr>
            <a:spLocks noGrp="1"/>
          </p:cNvSpPr>
          <p:nvPr>
            <p:ph type="title"/>
          </p:nvPr>
        </p:nvSpPr>
        <p:spPr>
          <a:xfrm>
            <a:off x="471381" y="0"/>
            <a:ext cx="8201238" cy="1872900"/>
          </a:xfrm>
        </p:spPr>
        <p:txBody>
          <a:bodyPr>
            <a:normAutofit/>
          </a:bodyPr>
          <a:lstStyle/>
          <a:p>
            <a:pPr algn="ctr"/>
            <a:r>
              <a:rPr lang="en-US" sz="4900" dirty="0"/>
              <a:t>Overview:</a:t>
            </a:r>
            <a:endParaRPr lang="en-US" dirty="0"/>
          </a:p>
        </p:txBody>
      </p:sp>
      <p:sp>
        <p:nvSpPr>
          <p:cNvPr id="5" name="TextBox 4">
            <a:extLst>
              <a:ext uri="{FF2B5EF4-FFF2-40B4-BE49-F238E27FC236}">
                <a16:creationId xmlns:a16="http://schemas.microsoft.com/office/drawing/2014/main" id="{08B69F3E-57CF-CC49-C4DA-D10D7C0C2A66}"/>
              </a:ext>
            </a:extLst>
          </p:cNvPr>
          <p:cNvSpPr txBox="1"/>
          <p:nvPr/>
        </p:nvSpPr>
        <p:spPr>
          <a:xfrm>
            <a:off x="989815" y="1872900"/>
            <a:ext cx="7428321" cy="2343655"/>
          </a:xfrm>
          <a:prstGeom prst="rect">
            <a:avLst/>
          </a:prstGeom>
          <a:noFill/>
        </p:spPr>
        <p:txBody>
          <a:bodyPr wrap="square" rtlCol="0">
            <a:spAutoFit/>
          </a:bodyPr>
          <a:lstStyle/>
          <a:p>
            <a:pPr marL="457200" indent="-457200">
              <a:lnSpc>
                <a:spcPct val="150000"/>
              </a:lnSpc>
              <a:buFont typeface="+mj-lt"/>
              <a:buAutoNum type="arabicPeriod"/>
            </a:pPr>
            <a:r>
              <a:rPr lang="en-US" sz="2000" b="1" dirty="0">
                <a:solidFill>
                  <a:schemeClr val="bg1"/>
                </a:solidFill>
              </a:rPr>
              <a:t>Introduction to simulators and audiometry simulation</a:t>
            </a:r>
          </a:p>
          <a:p>
            <a:pPr marL="457200" indent="-457200">
              <a:lnSpc>
                <a:spcPct val="150000"/>
              </a:lnSpc>
              <a:buFont typeface="+mj-lt"/>
              <a:buAutoNum type="arabicPeriod"/>
            </a:pPr>
            <a:r>
              <a:rPr lang="en-US" sz="2000" b="1" dirty="0">
                <a:solidFill>
                  <a:schemeClr val="bg1"/>
                </a:solidFill>
              </a:rPr>
              <a:t>Using simulation to teach</a:t>
            </a:r>
          </a:p>
          <a:p>
            <a:pPr marL="457200" indent="-457200">
              <a:lnSpc>
                <a:spcPct val="150000"/>
              </a:lnSpc>
              <a:buFont typeface="+mj-lt"/>
              <a:buAutoNum type="arabicPeriod"/>
            </a:pPr>
            <a:r>
              <a:rPr lang="en-US" sz="2000" b="1" dirty="0">
                <a:solidFill>
                  <a:schemeClr val="bg1"/>
                </a:solidFill>
              </a:rPr>
              <a:t>Using simulation in your clinical practice</a:t>
            </a:r>
          </a:p>
          <a:p>
            <a:pPr marL="457200" indent="-457200">
              <a:lnSpc>
                <a:spcPct val="150000"/>
              </a:lnSpc>
              <a:buFont typeface="+mj-lt"/>
              <a:buAutoNum type="arabicPeriod"/>
            </a:pPr>
            <a:r>
              <a:rPr lang="en-US" sz="2000" b="1" dirty="0">
                <a:solidFill>
                  <a:schemeClr val="bg1"/>
                </a:solidFill>
              </a:rPr>
              <a:t>Wrap-up/summary</a:t>
            </a:r>
          </a:p>
          <a:p>
            <a:pPr marL="457200" indent="-457200">
              <a:lnSpc>
                <a:spcPct val="150000"/>
              </a:lnSpc>
              <a:buFont typeface="+mj-lt"/>
              <a:buAutoNum type="arabicPeriod"/>
            </a:pPr>
            <a:endParaRPr lang="en-US" sz="2000" b="1" dirty="0">
              <a:solidFill>
                <a:schemeClr val="bg1"/>
              </a:solidFill>
            </a:endParaRPr>
          </a:p>
        </p:txBody>
      </p:sp>
    </p:spTree>
    <p:extLst>
      <p:ext uri="{BB962C8B-B14F-4D97-AF65-F5344CB8AC3E}">
        <p14:creationId xmlns:p14="http://schemas.microsoft.com/office/powerpoint/2010/main" val="3149282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17200-AEAC-B9C0-42D0-C8F2E7785FE3}"/>
              </a:ext>
            </a:extLst>
          </p:cNvPr>
          <p:cNvSpPr>
            <a:spLocks noGrp="1"/>
          </p:cNvSpPr>
          <p:nvPr>
            <p:ph type="title"/>
          </p:nvPr>
        </p:nvSpPr>
        <p:spPr>
          <a:xfrm>
            <a:off x="-717267" y="1257368"/>
            <a:ext cx="6366900" cy="1863300"/>
          </a:xfrm>
        </p:spPr>
        <p:txBody>
          <a:bodyPr>
            <a:noAutofit/>
          </a:bodyPr>
          <a:lstStyle/>
          <a:p>
            <a:r>
              <a:rPr lang="en-US" sz="5400" dirty="0"/>
              <a:t>Audiogram </a:t>
            </a:r>
            <a:br>
              <a:rPr lang="en-US" sz="5400" dirty="0"/>
            </a:br>
            <a:r>
              <a:rPr lang="en-US" sz="5400" dirty="0"/>
              <a:t>of the Day</a:t>
            </a:r>
            <a:br>
              <a:rPr lang="en-US" sz="5400" dirty="0"/>
            </a:br>
            <a:br>
              <a:rPr lang="en-US" sz="5400" dirty="0"/>
            </a:br>
            <a:r>
              <a:rPr lang="en-US" sz="2000" dirty="0"/>
              <a:t>audiologysimulator.com</a:t>
            </a:r>
            <a:br>
              <a:rPr lang="en-US" sz="2000" dirty="0"/>
            </a:br>
            <a:r>
              <a:rPr lang="en-US" sz="2000" dirty="0"/>
              <a:t>click “audiogram of the day”</a:t>
            </a:r>
            <a:endParaRPr lang="en-US" sz="5400" dirty="0"/>
          </a:p>
        </p:txBody>
      </p:sp>
      <p:pic>
        <p:nvPicPr>
          <p:cNvPr id="5" name="Picture 4" descr="Qr code&#10;&#10;Description automatically generated">
            <a:extLst>
              <a:ext uri="{FF2B5EF4-FFF2-40B4-BE49-F238E27FC236}">
                <a16:creationId xmlns:a16="http://schemas.microsoft.com/office/drawing/2014/main" id="{9009A72B-A6B4-44D1-0D71-2E304BA470C6}"/>
              </a:ext>
            </a:extLst>
          </p:cNvPr>
          <p:cNvPicPr>
            <a:picLocks noChangeAspect="1"/>
          </p:cNvPicPr>
          <p:nvPr/>
        </p:nvPicPr>
        <p:blipFill>
          <a:blip r:embed="rId3"/>
          <a:stretch>
            <a:fillRect/>
          </a:stretch>
        </p:blipFill>
        <p:spPr>
          <a:xfrm>
            <a:off x="4881995" y="173182"/>
            <a:ext cx="4031673" cy="4031673"/>
          </a:xfrm>
          <a:prstGeom prst="rect">
            <a:avLst/>
          </a:prstGeom>
        </p:spPr>
      </p:pic>
    </p:spTree>
    <p:extLst>
      <p:ext uri="{BB962C8B-B14F-4D97-AF65-F5344CB8AC3E}">
        <p14:creationId xmlns:p14="http://schemas.microsoft.com/office/powerpoint/2010/main" val="33199184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1D477-288B-8B1F-9BB2-5A230F478708}"/>
              </a:ext>
            </a:extLst>
          </p:cNvPr>
          <p:cNvSpPr>
            <a:spLocks noGrp="1"/>
          </p:cNvSpPr>
          <p:nvPr>
            <p:ph type="title"/>
          </p:nvPr>
        </p:nvSpPr>
        <p:spPr/>
        <p:txBody>
          <a:bodyPr>
            <a:noAutofit/>
          </a:bodyPr>
          <a:lstStyle/>
          <a:p>
            <a:r>
              <a:rPr lang="en-US" sz="2400" dirty="0"/>
              <a:t>Audsim.com</a:t>
            </a:r>
            <a:br>
              <a:rPr lang="en-US" sz="2400" dirty="0"/>
            </a:br>
            <a:r>
              <a:rPr lang="en-US" sz="2400" dirty="0"/>
              <a:t>Otis  the virtual patient</a:t>
            </a:r>
            <a:br>
              <a:rPr lang="en-US" sz="2400" dirty="0"/>
            </a:br>
            <a:r>
              <a:rPr lang="en-US" sz="2400" dirty="0" err="1"/>
              <a:t>SimHBA</a:t>
            </a:r>
            <a:r>
              <a:rPr lang="en-US" sz="2400" dirty="0"/>
              <a:t>/</a:t>
            </a:r>
            <a:r>
              <a:rPr lang="en-US" sz="2400" dirty="0" err="1"/>
              <a:t>SimHERA</a:t>
            </a:r>
            <a:br>
              <a:rPr lang="en-US" sz="2400" dirty="0"/>
            </a:br>
            <a:r>
              <a:rPr lang="en-US" sz="2400" dirty="0" err="1"/>
              <a:t>CounselEAR</a:t>
            </a:r>
            <a:br>
              <a:rPr lang="en-US" sz="2400" dirty="0"/>
            </a:br>
            <a:r>
              <a:rPr lang="en-US" sz="2400" dirty="0" err="1"/>
              <a:t>audioCARL</a:t>
            </a:r>
            <a:endParaRPr lang="en-US" sz="2400" dirty="0"/>
          </a:p>
        </p:txBody>
      </p:sp>
      <p:sp>
        <p:nvSpPr>
          <p:cNvPr id="3" name="Text Placeholder 2">
            <a:extLst>
              <a:ext uri="{FF2B5EF4-FFF2-40B4-BE49-F238E27FC236}">
                <a16:creationId xmlns:a16="http://schemas.microsoft.com/office/drawing/2014/main" id="{7A173004-7EEF-0FE7-14AA-03732FF7294E}"/>
              </a:ext>
            </a:extLst>
          </p:cNvPr>
          <p:cNvSpPr>
            <a:spLocks noGrp="1"/>
          </p:cNvSpPr>
          <p:nvPr>
            <p:ph type="body" idx="1"/>
          </p:nvPr>
        </p:nvSpPr>
        <p:spPr>
          <a:xfrm>
            <a:off x="-245097" y="0"/>
            <a:ext cx="9464511" cy="1111200"/>
          </a:xfrm>
        </p:spPr>
        <p:txBody>
          <a:bodyPr/>
          <a:lstStyle/>
          <a:p>
            <a:pPr marL="146050" indent="0">
              <a:buNone/>
            </a:pPr>
            <a:r>
              <a:rPr lang="en-US" b="0" i="0" dirty="0">
                <a:solidFill>
                  <a:srgbClr val="222222"/>
                </a:solidFill>
                <a:effectLst/>
                <a:latin typeface="Arial" panose="020B0604020202020204" pitchFamily="34" charset="0"/>
              </a:rPr>
              <a:t>Svec, A., &amp; Morgan, S. D. (2022). Virtual audiology education tools: A survey of faculty, graduate students, and undergraduate students. </a:t>
            </a:r>
            <a:r>
              <a:rPr lang="en-US" b="0" i="1" dirty="0">
                <a:solidFill>
                  <a:srgbClr val="222222"/>
                </a:solidFill>
                <a:effectLst/>
                <a:latin typeface="Arial" panose="020B0604020202020204" pitchFamily="34" charset="0"/>
              </a:rPr>
              <a:t>The Journal of the Acoustical Society of America</a:t>
            </a:r>
            <a:r>
              <a:rPr lang="en-US" b="0" i="0" dirty="0">
                <a:solidFill>
                  <a:srgbClr val="222222"/>
                </a:solidFill>
                <a:effectLst/>
                <a:latin typeface="Arial" panose="020B0604020202020204" pitchFamily="34" charset="0"/>
              </a:rPr>
              <a:t>, </a:t>
            </a:r>
            <a:r>
              <a:rPr lang="en-US" b="0" i="1" dirty="0">
                <a:solidFill>
                  <a:srgbClr val="222222"/>
                </a:solidFill>
                <a:effectLst/>
                <a:latin typeface="Arial" panose="020B0604020202020204" pitchFamily="34" charset="0"/>
              </a:rPr>
              <a:t>151</a:t>
            </a:r>
            <a:r>
              <a:rPr lang="en-US" b="0" i="0" dirty="0">
                <a:solidFill>
                  <a:srgbClr val="222222"/>
                </a:solidFill>
                <a:effectLst/>
                <a:latin typeface="Arial" panose="020B0604020202020204" pitchFamily="34" charset="0"/>
              </a:rPr>
              <a:t>(5), 3234-3238.</a:t>
            </a:r>
            <a:endParaRPr lang="en-US" dirty="0"/>
          </a:p>
        </p:txBody>
      </p:sp>
      <p:pic>
        <p:nvPicPr>
          <p:cNvPr id="5" name="Picture 4" descr="A close up of a document&#10;&#10;Description automatically generated">
            <a:extLst>
              <a:ext uri="{FF2B5EF4-FFF2-40B4-BE49-F238E27FC236}">
                <a16:creationId xmlns:a16="http://schemas.microsoft.com/office/drawing/2014/main" id="{CA43F4FE-A54E-9889-E903-DB280D434035}"/>
              </a:ext>
            </a:extLst>
          </p:cNvPr>
          <p:cNvPicPr>
            <a:picLocks noChangeAspect="1"/>
          </p:cNvPicPr>
          <p:nvPr/>
        </p:nvPicPr>
        <p:blipFill>
          <a:blip r:embed="rId3"/>
          <a:stretch>
            <a:fillRect/>
          </a:stretch>
        </p:blipFill>
        <p:spPr>
          <a:xfrm>
            <a:off x="889512" y="555600"/>
            <a:ext cx="7496952" cy="5143500"/>
          </a:xfrm>
          <a:prstGeom prst="rect">
            <a:avLst/>
          </a:prstGeom>
        </p:spPr>
      </p:pic>
    </p:spTree>
    <p:extLst>
      <p:ext uri="{BB962C8B-B14F-4D97-AF65-F5344CB8AC3E}">
        <p14:creationId xmlns:p14="http://schemas.microsoft.com/office/powerpoint/2010/main" val="27345488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1D477-288B-8B1F-9BB2-5A230F478708}"/>
              </a:ext>
            </a:extLst>
          </p:cNvPr>
          <p:cNvSpPr>
            <a:spLocks noGrp="1"/>
          </p:cNvSpPr>
          <p:nvPr>
            <p:ph type="title"/>
          </p:nvPr>
        </p:nvSpPr>
        <p:spPr/>
        <p:txBody>
          <a:bodyPr>
            <a:noAutofit/>
          </a:bodyPr>
          <a:lstStyle/>
          <a:p>
            <a:r>
              <a:rPr lang="en-US" sz="2400" dirty="0"/>
              <a:t>Audsim.com</a:t>
            </a:r>
            <a:br>
              <a:rPr lang="en-US" sz="2400" dirty="0"/>
            </a:br>
            <a:r>
              <a:rPr lang="en-US" sz="2400" dirty="0"/>
              <a:t>Otis  the virtual patient</a:t>
            </a:r>
            <a:br>
              <a:rPr lang="en-US" sz="2400" dirty="0"/>
            </a:br>
            <a:r>
              <a:rPr lang="en-US" sz="2400" dirty="0" err="1"/>
              <a:t>SimHBA</a:t>
            </a:r>
            <a:r>
              <a:rPr lang="en-US" sz="2400" dirty="0"/>
              <a:t>/</a:t>
            </a:r>
            <a:r>
              <a:rPr lang="en-US" sz="2400" dirty="0" err="1"/>
              <a:t>SimHERA</a:t>
            </a:r>
            <a:br>
              <a:rPr lang="en-US" sz="2400" dirty="0"/>
            </a:br>
            <a:r>
              <a:rPr lang="en-US" sz="2400" dirty="0" err="1"/>
              <a:t>CounselEAR</a:t>
            </a:r>
            <a:br>
              <a:rPr lang="en-US" sz="2400" dirty="0"/>
            </a:br>
            <a:r>
              <a:rPr lang="en-US" sz="2400" dirty="0" err="1"/>
              <a:t>audioCARL</a:t>
            </a:r>
            <a:endParaRPr lang="en-US" sz="2400" dirty="0"/>
          </a:p>
        </p:txBody>
      </p:sp>
      <p:sp>
        <p:nvSpPr>
          <p:cNvPr id="3" name="Text Placeholder 2">
            <a:extLst>
              <a:ext uri="{FF2B5EF4-FFF2-40B4-BE49-F238E27FC236}">
                <a16:creationId xmlns:a16="http://schemas.microsoft.com/office/drawing/2014/main" id="{7A173004-7EEF-0FE7-14AA-03732FF7294E}"/>
              </a:ext>
            </a:extLst>
          </p:cNvPr>
          <p:cNvSpPr>
            <a:spLocks noGrp="1"/>
          </p:cNvSpPr>
          <p:nvPr>
            <p:ph type="body" idx="1"/>
          </p:nvPr>
        </p:nvSpPr>
        <p:spPr>
          <a:xfrm>
            <a:off x="-245097" y="0"/>
            <a:ext cx="9464511" cy="1111200"/>
          </a:xfrm>
        </p:spPr>
        <p:txBody>
          <a:bodyPr>
            <a:normAutofit/>
          </a:bodyPr>
          <a:lstStyle/>
          <a:p>
            <a:pPr marL="146050" indent="0">
              <a:buNone/>
            </a:pPr>
            <a:r>
              <a:rPr lang="en-US" sz="2400" b="1" i="0" dirty="0" err="1">
                <a:solidFill>
                  <a:schemeClr val="bg1"/>
                </a:solidFill>
                <a:effectLst/>
                <a:latin typeface="Arial" panose="020B0604020202020204" pitchFamily="34" charset="0"/>
              </a:rPr>
              <a:t>AudioCARL</a:t>
            </a:r>
            <a:endParaRPr lang="en-US" sz="2400" b="1" dirty="0">
              <a:solidFill>
                <a:schemeClr val="bg1"/>
              </a:solidFill>
            </a:endParaRPr>
          </a:p>
        </p:txBody>
      </p:sp>
      <p:pic>
        <p:nvPicPr>
          <p:cNvPr id="6" name="Picture 5">
            <a:extLst>
              <a:ext uri="{FF2B5EF4-FFF2-40B4-BE49-F238E27FC236}">
                <a16:creationId xmlns:a16="http://schemas.microsoft.com/office/drawing/2014/main" id="{3EA6D4DC-40C5-5CDF-4750-16F805B26E1C}"/>
              </a:ext>
            </a:extLst>
          </p:cNvPr>
          <p:cNvPicPr>
            <a:picLocks noChangeAspect="1"/>
          </p:cNvPicPr>
          <p:nvPr/>
        </p:nvPicPr>
        <p:blipFill>
          <a:blip r:embed="rId3"/>
          <a:stretch>
            <a:fillRect/>
          </a:stretch>
        </p:blipFill>
        <p:spPr>
          <a:xfrm>
            <a:off x="1495326" y="655752"/>
            <a:ext cx="5983664" cy="4487748"/>
          </a:xfrm>
          <a:prstGeom prst="rect">
            <a:avLst/>
          </a:prstGeom>
        </p:spPr>
      </p:pic>
    </p:spTree>
    <p:extLst>
      <p:ext uri="{BB962C8B-B14F-4D97-AF65-F5344CB8AC3E}">
        <p14:creationId xmlns:p14="http://schemas.microsoft.com/office/powerpoint/2010/main" val="3845939806"/>
      </p:ext>
    </p:extLst>
  </p:cSld>
  <p:clrMapOvr>
    <a:masterClrMapping/>
  </p:clrMapOvr>
</p:sld>
</file>

<file path=ppt/theme/theme1.xml><?xml version="1.0" encoding="utf-8"?>
<a:theme xmlns:a="http://schemas.openxmlformats.org/drawingml/2006/main" name="Momentum">
  <a:themeElements>
    <a:clrScheme name="Momentum">
      <a:dk1>
        <a:srgbClr val="C0791B"/>
      </a:dk1>
      <a:lt1>
        <a:srgbClr val="FFFFFF"/>
      </a:lt1>
      <a:dk2>
        <a:srgbClr val="424242"/>
      </a:dk2>
      <a:lt2>
        <a:srgbClr val="8DD8D3"/>
      </a:lt2>
      <a:accent1>
        <a:srgbClr val="0B6374"/>
      </a:accent1>
      <a:accent2>
        <a:srgbClr val="FD5B58"/>
      </a:accent2>
      <a:accent3>
        <a:srgbClr val="599191"/>
      </a:accent3>
      <a:accent4>
        <a:srgbClr val="D7E6A3"/>
      </a:accent4>
      <a:accent5>
        <a:srgbClr val="27278B"/>
      </a:accent5>
      <a:accent6>
        <a:srgbClr val="D558AB"/>
      </a:accent6>
      <a:hlink>
        <a:srgbClr val="27278B"/>
      </a:hlink>
      <a:folHlink>
        <a:srgbClr val="2727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6949</TotalTime>
  <Words>1537</Words>
  <Application>Microsoft Office PowerPoint</Application>
  <PresentationFormat>On-screen Show (16:9)</PresentationFormat>
  <Paragraphs>138</Paragraphs>
  <Slides>45</Slides>
  <Notes>25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45</vt:i4>
      </vt:variant>
    </vt:vector>
  </HeadingPairs>
  <TitlesOfParts>
    <vt:vector size="52" baseType="lpstr">
      <vt:lpstr>Roboto</vt:lpstr>
      <vt:lpstr>Nunito</vt:lpstr>
      <vt:lpstr>Maven Pro</vt:lpstr>
      <vt:lpstr>Helvetica</vt:lpstr>
      <vt:lpstr>Arial</vt:lpstr>
      <vt:lpstr>Calibri</vt:lpstr>
      <vt:lpstr>Momentum</vt:lpstr>
      <vt:lpstr>Simulated audiometry: Overview and promising applications</vt:lpstr>
      <vt:lpstr>Disclosures</vt:lpstr>
      <vt:lpstr>PowerPoint Presentation</vt:lpstr>
      <vt:lpstr>Who is this talk for?</vt:lpstr>
      <vt:lpstr>Learning Objectives</vt:lpstr>
      <vt:lpstr>Overview:</vt:lpstr>
      <vt:lpstr>Audiogram  of the Day  audiologysimulator.com click “audiogram of the day”</vt:lpstr>
      <vt:lpstr>Audsim.com Otis  the virtual patient SimHBA/SimHERA CounselEAR audioCARL</vt:lpstr>
      <vt:lpstr>Audsim.com Otis  the virtual patient SimHBA/SimHERA CounselEAR audioCARL</vt:lpstr>
      <vt:lpstr>Introduction to Theta</vt:lpstr>
      <vt:lpstr>Theta Overview topics: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Settings and  realism</vt:lpstr>
      <vt:lpstr>PowerPoint Presentation</vt:lpstr>
      <vt:lpstr>PowerPoint Presentation</vt:lpstr>
      <vt:lpstr>Using simulation to teach</vt:lpstr>
      <vt:lpstr>Overview</vt:lpstr>
      <vt:lpstr>What is Clinical Simulation:</vt:lpstr>
      <vt:lpstr>Computer-based Simulations</vt:lpstr>
      <vt:lpstr>Example simulation lesson plan</vt:lpstr>
      <vt:lpstr>Alternative simulation lesson plan</vt:lpstr>
      <vt:lpstr>Debriefing activities</vt:lpstr>
      <vt:lpstr>Theta Academy </vt:lpstr>
      <vt:lpstr>What’s one audiometry concept that you try to understand/teach? </vt:lpstr>
      <vt:lpstr>Theta Concepts and Masking Demo</vt:lpstr>
      <vt:lpstr>PowerPoint Presentation</vt:lpstr>
      <vt:lpstr>PowerPoint Presentation</vt:lpstr>
      <vt:lpstr>Using simulation in your clinical practice</vt:lpstr>
      <vt:lpstr>Applicant review</vt:lpstr>
      <vt:lpstr>PowerPoint Presentation</vt:lpstr>
      <vt:lpstr>Provider evaluations/verification</vt:lpstr>
      <vt:lpstr>Individual performance analysis</vt:lpstr>
      <vt:lpstr>PowerPoint Presentation</vt:lpstr>
      <vt:lpstr>Theta SimuHear Demo</vt:lpstr>
      <vt:lpstr>Limitations and  Wrapping up</vt:lpstr>
      <vt:lpstr>Simulation does not replace real-world training!!</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internet-based simulation to strengthen clinical competence and classroom instruction</dc:title>
  <dc:creator>Morgan,Shae Daniel</dc:creator>
  <cp:lastModifiedBy>Emily Childers</cp:lastModifiedBy>
  <cp:revision>81</cp:revision>
  <dcterms:modified xsi:type="dcterms:W3CDTF">2023-09-07T19:09:42Z</dcterms:modified>
</cp:coreProperties>
</file>